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  <p:sldMasterId id="2147483650" r:id="rId2"/>
    <p:sldMasterId id="2147483662" r:id="rId3"/>
    <p:sldMasterId id="2147483674" r:id="rId4"/>
    <p:sldMasterId id="2147483686" r:id="rId5"/>
    <p:sldMasterId id="2147483698" r:id="rId6"/>
    <p:sldMasterId id="2147483710" r:id="rId7"/>
    <p:sldMasterId id="2147483722" r:id="rId8"/>
  </p:sldMasterIdLst>
  <p:notesMasterIdLst>
    <p:notesMasterId r:id="rId68"/>
  </p:notesMasterIdLst>
  <p:handoutMasterIdLst>
    <p:handoutMasterId r:id="rId69"/>
  </p:handoutMasterIdLst>
  <p:sldIdLst>
    <p:sldId id="256" r:id="rId9"/>
    <p:sldId id="257" r:id="rId10"/>
    <p:sldId id="262" r:id="rId11"/>
    <p:sldId id="322" r:id="rId12"/>
    <p:sldId id="573" r:id="rId13"/>
    <p:sldId id="650" r:id="rId14"/>
    <p:sldId id="590" r:id="rId15"/>
    <p:sldId id="554" r:id="rId16"/>
    <p:sldId id="565" r:id="rId17"/>
    <p:sldId id="605" r:id="rId18"/>
    <p:sldId id="624" r:id="rId19"/>
    <p:sldId id="636" r:id="rId20"/>
    <p:sldId id="637" r:id="rId21"/>
    <p:sldId id="633" r:id="rId22"/>
    <p:sldId id="665" r:id="rId23"/>
    <p:sldId id="666" r:id="rId24"/>
    <p:sldId id="667" r:id="rId25"/>
    <p:sldId id="668" r:id="rId26"/>
    <p:sldId id="670" r:id="rId27"/>
    <p:sldId id="669" r:id="rId28"/>
    <p:sldId id="686" r:id="rId29"/>
    <p:sldId id="671" r:id="rId30"/>
    <p:sldId id="673" r:id="rId31"/>
    <p:sldId id="672" r:id="rId32"/>
    <p:sldId id="674" r:id="rId33"/>
    <p:sldId id="675" r:id="rId34"/>
    <p:sldId id="676" r:id="rId35"/>
    <p:sldId id="677" r:id="rId36"/>
    <p:sldId id="679" r:id="rId37"/>
    <p:sldId id="678" r:id="rId38"/>
    <p:sldId id="681" r:id="rId39"/>
    <p:sldId id="680" r:id="rId40"/>
    <p:sldId id="682" r:id="rId41"/>
    <p:sldId id="683" r:id="rId42"/>
    <p:sldId id="684" r:id="rId43"/>
    <p:sldId id="685" r:id="rId44"/>
    <p:sldId id="687" r:id="rId45"/>
    <p:sldId id="688" r:id="rId46"/>
    <p:sldId id="689" r:id="rId47"/>
    <p:sldId id="690" r:id="rId48"/>
    <p:sldId id="705" r:id="rId49"/>
    <p:sldId id="691" r:id="rId50"/>
    <p:sldId id="692" r:id="rId51"/>
    <p:sldId id="693" r:id="rId52"/>
    <p:sldId id="694" r:id="rId53"/>
    <p:sldId id="695" r:id="rId54"/>
    <p:sldId id="696" r:id="rId55"/>
    <p:sldId id="697" r:id="rId56"/>
    <p:sldId id="699" r:id="rId57"/>
    <p:sldId id="700" r:id="rId58"/>
    <p:sldId id="701" r:id="rId59"/>
    <p:sldId id="702" r:id="rId60"/>
    <p:sldId id="698" r:id="rId61"/>
    <p:sldId id="703" r:id="rId62"/>
    <p:sldId id="704" r:id="rId63"/>
    <p:sldId id="706" r:id="rId64"/>
    <p:sldId id="707" r:id="rId65"/>
    <p:sldId id="266" r:id="rId66"/>
    <p:sldId id="267" r:id="rId67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9" autoAdjust="0"/>
    <p:restoredTop sz="94647" autoAdjust="0"/>
  </p:normalViewPr>
  <p:slideViewPr>
    <p:cSldViewPr snapToGrid="0" snapToObjects="1" showGuides="1">
      <p:cViewPr>
        <p:scale>
          <a:sx n="118" d="100"/>
          <a:sy n="118" d="100"/>
        </p:scale>
        <p:origin x="-365" y="-58"/>
      </p:cViewPr>
      <p:guideLst>
        <p:guide orient="horz" pos="568"/>
        <p:guide orient="horz" pos="4091"/>
        <p:guide orient="horz" pos="2134"/>
        <p:guide orient="horz" pos="794"/>
        <p:guide orient="horz" pos="1471"/>
        <p:guide orient="horz" pos="226"/>
        <p:guide pos="1992"/>
        <p:guide pos="5298"/>
        <p:guide pos="3759"/>
        <p:guide pos="4479"/>
        <p:guide pos="3651"/>
        <p:guide pos="2881"/>
        <p:guide pos="2108"/>
        <p:guide pos="1279"/>
        <p:guide pos="4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5" d="100"/>
          <a:sy n="125" d="100"/>
        </p:scale>
        <p:origin x="-3904" y="-10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E51A1C1D-6CD1-714A-8467-0C4EEE98D9BE}" type="datetime1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A44C1BFA-53D7-F24F-AFEC-B5E91C241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776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/>
          <a:lstStyle>
            <a:lvl1pPr algn="r">
              <a:defRPr sz="1300"/>
            </a:lvl1pPr>
          </a:lstStyle>
          <a:p>
            <a:fld id="{AF440DEF-BE1A-1342-8FC5-D98540F9EA5C}" type="datetime1">
              <a:rPr lang="en-US" smtClean="0"/>
              <a:t>4/30/2019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00" tIns="47750" rIns="95500" bIns="477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5500" tIns="47750" rIns="95500" bIns="47750" rtlCol="0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5500" tIns="47750" rIns="95500" bIns="47750" rtlCol="0" anchor="b"/>
          <a:lstStyle>
            <a:lvl1pPr algn="r">
              <a:defRPr sz="1300"/>
            </a:lvl1pPr>
          </a:lstStyle>
          <a:p>
            <a:fld id="{9D4FC4AD-D058-6045-AA75-026DCF113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986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FC4AD-D058-6045-AA75-026DCF1132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195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3F9189E-3AF9-444B-8296-72BEBE44412E}" type="datetime1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EF8FAB-AC4E-B841-9800-867B817E6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8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A34B3-8E90-0442-8085-803BF7AD6871}" type="datetime1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3193F-D1C8-8343-9C8E-7438524BF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4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85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734373" y="25872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64187" y="26062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5355128" y="25683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43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44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76975" y="6390571"/>
            <a:ext cx="2133600" cy="365125"/>
          </a:xfrm>
          <a:prstGeom prst="rect">
            <a:avLst/>
          </a:prstGeom>
        </p:spPr>
        <p:txBody>
          <a:bodyPr/>
          <a:lstStyle/>
          <a:p>
            <a:fld id="{6EF17F52-B406-704B-A1C1-ADE91C0611C0}" type="slidenum">
              <a:rPr lang="en-US" smtClean="0"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111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D8EA1-24A9-4A7A-A921-F9F4E7F57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29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01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3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888183-D947-3E47-8609-B61A785CA1AB}" type="datetime1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C820DA-5F8D-084A-BC83-0FA614CE2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8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00" y="924260"/>
            <a:ext cx="2880000" cy="50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C3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4000" y="621000"/>
            <a:ext cx="5616000" cy="5616000"/>
          </a:xfrm>
          <a:prstGeom prst="rect">
            <a:avLst/>
          </a:prstGeom>
          <a:noFill/>
          <a:ln w="5080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661" r:id="rId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17550" y="9017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0725" y="6318000"/>
            <a:ext cx="7702550" cy="0"/>
          </a:xfrm>
          <a:prstGeom prst="line">
            <a:avLst/>
          </a:prstGeom>
          <a:ln w="6350">
            <a:solidFill>
              <a:srgbClr val="2C3FB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25" y="361950"/>
            <a:ext cx="889000" cy="355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35175" y="419847"/>
            <a:ext cx="6388100" cy="22570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GB" sz="1300" b="1" baseline="30000" dirty="0" err="1" smtClean="0">
                <a:solidFill>
                  <a:srgbClr val="2C3FB1"/>
                </a:solidFill>
                <a:latin typeface="Arial"/>
                <a:cs typeface="Arial"/>
              </a:rPr>
              <a:t>2ºSementre</a:t>
            </a:r>
            <a:r>
              <a:rPr lang="en-GB" sz="1300" b="1" baseline="30000" dirty="0" smtClean="0">
                <a:solidFill>
                  <a:srgbClr val="2C3FB1"/>
                </a:solidFill>
                <a:latin typeface="Arial"/>
                <a:cs typeface="Arial"/>
              </a:rPr>
              <a:t> 2018-2019</a:t>
            </a:r>
            <a:r>
              <a:rPr lang="en-GB" sz="1300" baseline="30000" dirty="0" smtClean="0">
                <a:solidFill>
                  <a:srgbClr val="2C3FB1"/>
                </a:solidFill>
                <a:latin typeface="Arial"/>
                <a:cs typeface="Arial"/>
              </a:rPr>
              <a:t>|  </a:t>
            </a:r>
            <a:r>
              <a:rPr lang="en-GB" sz="1300" baseline="30000" dirty="0" err="1" smtClean="0">
                <a:solidFill>
                  <a:srgbClr val="2C3FB1"/>
                </a:solidFill>
                <a:latin typeface="Arial"/>
                <a:cs typeface="Arial"/>
              </a:rPr>
              <a:t>Combustão</a:t>
            </a:r>
            <a:endParaRPr lang="en-GB" sz="1300" baseline="30000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799" y="6386112"/>
            <a:ext cx="6388100" cy="247312"/>
          </a:xfrm>
          <a:prstGeom prst="rect">
            <a:avLst/>
          </a:prstGeom>
          <a:noFill/>
        </p:spPr>
        <p:txBody>
          <a:bodyPr wrap="square" lIns="0" tIns="46800" rIns="0" bIns="0" rtlCol="0">
            <a:spAutoFit/>
          </a:bodyPr>
          <a:lstStyle/>
          <a:p>
            <a:r>
              <a:rPr lang="en-GB" sz="1300" baseline="30000" dirty="0" smtClean="0">
                <a:solidFill>
                  <a:srgbClr val="2C3FB1"/>
                </a:solidFill>
                <a:latin typeface="Arial"/>
                <a:cs typeface="Arial"/>
              </a:rPr>
              <a:t>Carla Silva camsilva@fc.ul.pt</a:t>
            </a:r>
            <a:endParaRPr lang="en-US" sz="1300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76975" y="6386113"/>
            <a:ext cx="2133600" cy="198690"/>
          </a:xfrm>
          <a:prstGeom prst="rect">
            <a:avLst/>
          </a:prstGeom>
          <a:ln>
            <a:noFill/>
          </a:ln>
        </p:spPr>
        <p:txBody>
          <a:bodyPr lIns="0" rIns="0"/>
          <a:lstStyle>
            <a:lvl1pPr marL="0" algn="r" defTabSz="457200" rtl="0" eaLnBrk="1" latinLnBrk="0" hangingPunct="1">
              <a:defRPr lang="en-US" sz="1300" kern="1200" baseline="30000" smtClean="0">
                <a:solidFill>
                  <a:srgbClr val="2C3FB1"/>
                </a:solidFill>
                <a:latin typeface="Arial"/>
                <a:ea typeface="+mn-ea"/>
                <a:cs typeface="Arial"/>
              </a:defRPr>
            </a:lvl1pPr>
          </a:lstStyle>
          <a:p>
            <a:fld id="{D96995E3-FF63-4C97-A506-86E282B44C36}" type="slidenum">
              <a:rPr lang="en-US" smtClean="0"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3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4000" y="621000"/>
            <a:ext cx="5616000" cy="5616000"/>
          </a:xfrm>
          <a:prstGeom prst="rect">
            <a:avLst/>
          </a:prstGeom>
          <a:noFill/>
          <a:ln w="508000">
            <a:solidFill>
              <a:srgbClr val="2C3FB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0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02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43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3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E03B-60EB-E740-86D5-137E88AFCCD1}" type="datetime1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3193F-D1C8-8343-9C8E-7438524BF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amsilva@ciencias.ulisboa.p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0.png"/><Relationship Id="rId5" Type="http://schemas.openxmlformats.org/officeDocument/2006/relationships/image" Target="../media/image57.png"/><Relationship Id="rId4" Type="http://schemas.openxmlformats.org/officeDocument/2006/relationships/image" Target="../media/image4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4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0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sciencedirect.com/science/article/pii/S0378382003003060#TBLFN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67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10</a:t>
            </a:fld>
            <a:endParaRPr lang="en-US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701898" y="1080579"/>
            <a:ext cx="403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Adiabatic Flame Temperature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76846" y="2835638"/>
            <a:ext cx="294926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Adiabatic flame temperature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02276" y="2095033"/>
            <a:ext cx="294926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Constant  pressure or volume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47876" y="2981631"/>
            <a:ext cx="375419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Poor, stoichiometric, rich (</a:t>
            </a:r>
            <a:r>
              <a:rPr lang="en-GB" i="1" dirty="0" smtClean="0">
                <a:sym typeface="Symbol"/>
              </a:rPr>
              <a:t> </a:t>
            </a:r>
            <a:r>
              <a:rPr lang="en-GB" dirty="0" smtClean="0">
                <a:sym typeface="Symbol"/>
              </a:rPr>
              <a:t>influence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73486" y="3899346"/>
            <a:ext cx="375419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Exhaust gas recirculation</a:t>
            </a:r>
          </a:p>
          <a:p>
            <a:r>
              <a:rPr lang="en-GB" dirty="0" smtClean="0"/>
              <a:t>0 to 30% 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13" idx="3"/>
            <a:endCxn id="8" idx="1"/>
          </p:cNvCxnSpPr>
          <p:nvPr/>
        </p:nvCxnSpPr>
        <p:spPr>
          <a:xfrm>
            <a:off x="3451538" y="2279699"/>
            <a:ext cx="2325308" cy="74060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  <a:endCxn id="8" idx="1"/>
          </p:cNvCxnSpPr>
          <p:nvPr/>
        </p:nvCxnSpPr>
        <p:spPr>
          <a:xfrm flipV="1">
            <a:off x="4202068" y="3020304"/>
            <a:ext cx="1574778" cy="14599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3"/>
            <a:endCxn id="8" idx="1"/>
          </p:cNvCxnSpPr>
          <p:nvPr/>
        </p:nvCxnSpPr>
        <p:spPr>
          <a:xfrm flipV="1">
            <a:off x="4127678" y="3020304"/>
            <a:ext cx="1649168" cy="120220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7876" y="5101555"/>
            <a:ext cx="4494727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Fuel </a:t>
            </a:r>
          </a:p>
          <a:p>
            <a:r>
              <a:rPr lang="en-GB" dirty="0" smtClean="0"/>
              <a:t>(gasoline</a:t>
            </a:r>
            <a:r>
              <a:rPr lang="en-GB" dirty="0"/>
              <a:t>, </a:t>
            </a:r>
            <a:r>
              <a:rPr lang="en-GB" dirty="0" smtClean="0"/>
              <a:t>diesel, hydrogen, ethanol, biodiesel)</a:t>
            </a:r>
            <a:endParaRPr lang="en-GB" dirty="0"/>
          </a:p>
        </p:txBody>
      </p:sp>
      <p:cxnSp>
        <p:nvCxnSpPr>
          <p:cNvPr id="30" name="Straight Arrow Connector 29"/>
          <p:cNvCxnSpPr>
            <a:stCxn id="27" idx="3"/>
            <a:endCxn id="8" idx="1"/>
          </p:cNvCxnSpPr>
          <p:nvPr/>
        </p:nvCxnSpPr>
        <p:spPr>
          <a:xfrm flipV="1">
            <a:off x="4942603" y="3020304"/>
            <a:ext cx="834243" cy="2404417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96526" y="5424721"/>
            <a:ext cx="146034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Dissociation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726698" y="3193576"/>
            <a:ext cx="104071" cy="221975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277495" y="3204971"/>
            <a:ext cx="133080" cy="2004533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70179" y="5207789"/>
            <a:ext cx="1051472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Water injection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54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11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Emissions-Outdoor</a:t>
            </a:r>
            <a:endParaRPr lang="en-GB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73487" y="1064533"/>
            <a:ext cx="8577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low emission zones and the raising of air-quality target</a:t>
            </a:r>
            <a:endParaRPr lang="en-GB" sz="4000" b="1" dirty="0"/>
          </a:p>
        </p:txBody>
      </p:sp>
      <p:sp>
        <p:nvSpPr>
          <p:cNvPr id="2" name="AutoShape 4" descr="Resultado de imagem para bus catalytic conver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070493" y="2912549"/>
            <a:ext cx="2525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PT" dirty="0" err="1"/>
              <a:t>particulate</a:t>
            </a:r>
            <a:r>
              <a:rPr lang="pt-PT" dirty="0"/>
              <a:t> </a:t>
            </a:r>
            <a:r>
              <a:rPr lang="pt-PT" dirty="0" err="1"/>
              <a:t>matter</a:t>
            </a:r>
            <a:r>
              <a:rPr lang="pt-PT" dirty="0"/>
              <a:t> (PM)</a:t>
            </a:r>
          </a:p>
          <a:p>
            <a:pPr fontAlgn="base"/>
            <a:r>
              <a:rPr lang="pt-PT" dirty="0"/>
              <a:t>ozone (</a:t>
            </a:r>
            <a:r>
              <a:rPr lang="pt-PT" dirty="0" err="1"/>
              <a:t>O</a:t>
            </a:r>
            <a:r>
              <a:rPr lang="pt-PT" baseline="-25000" dirty="0" err="1"/>
              <a:t>3</a:t>
            </a:r>
            <a:r>
              <a:rPr lang="pt-PT" dirty="0"/>
              <a:t>)</a:t>
            </a:r>
          </a:p>
          <a:p>
            <a:pPr fontAlgn="base"/>
            <a:r>
              <a:rPr lang="pt-PT" dirty="0" err="1"/>
              <a:t>nitrogen</a:t>
            </a:r>
            <a:r>
              <a:rPr lang="pt-PT" dirty="0"/>
              <a:t> </a:t>
            </a:r>
            <a:r>
              <a:rPr lang="pt-PT" dirty="0" err="1"/>
              <a:t>dioxide</a:t>
            </a:r>
            <a:r>
              <a:rPr lang="pt-PT" dirty="0"/>
              <a:t> (</a:t>
            </a:r>
            <a:r>
              <a:rPr lang="pt-PT" dirty="0" err="1"/>
              <a:t>NO</a:t>
            </a:r>
            <a:r>
              <a:rPr lang="pt-PT" baseline="-25000" dirty="0" err="1"/>
              <a:t>2</a:t>
            </a:r>
            <a:r>
              <a:rPr lang="pt-PT" dirty="0"/>
              <a:t>) </a:t>
            </a:r>
            <a:endParaRPr lang="pt-PT" dirty="0" smtClean="0"/>
          </a:p>
          <a:p>
            <a:pPr fontAlgn="base"/>
            <a:r>
              <a:rPr lang="pt-PT" dirty="0" err="1" smtClean="0"/>
              <a:t>sulfur</a:t>
            </a:r>
            <a:r>
              <a:rPr lang="pt-PT" dirty="0" smtClean="0"/>
              <a:t> </a:t>
            </a:r>
            <a:r>
              <a:rPr lang="pt-PT" dirty="0" err="1"/>
              <a:t>dioxide</a:t>
            </a:r>
            <a:r>
              <a:rPr lang="pt-PT" dirty="0"/>
              <a:t> (</a:t>
            </a:r>
            <a:r>
              <a:rPr lang="pt-PT" dirty="0" err="1" smtClean="0"/>
              <a:t>SO</a:t>
            </a:r>
            <a:r>
              <a:rPr lang="pt-PT" baseline="-25000" dirty="0" err="1" smtClean="0"/>
              <a:t>2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0" t="13702" r="17757" b="79371"/>
          <a:stretch/>
        </p:blipFill>
        <p:spPr bwMode="auto">
          <a:xfrm>
            <a:off x="579548" y="3475147"/>
            <a:ext cx="1860998" cy="5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2359" y="4774346"/>
            <a:ext cx="6754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Ambient (outdoor air pollution) in both cities and rural areas was estimated to cause </a:t>
            </a:r>
            <a:r>
              <a:rPr lang="en-US" b="1" dirty="0"/>
              <a:t>3 million</a:t>
            </a:r>
            <a:r>
              <a:rPr lang="en-US" dirty="0"/>
              <a:t> premature deaths worldwide in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12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Emissions-Outdoor sources</a:t>
            </a:r>
            <a:endParaRPr lang="en-GB" sz="2400" b="1" dirty="0"/>
          </a:p>
        </p:txBody>
      </p:sp>
      <p:sp>
        <p:nvSpPr>
          <p:cNvPr id="2" name="AutoShape 4" descr="Resultado de imagem para bus catalytic conver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2771" name="Picture 3" descr="Resultado de imagem para stationary and nonstationary combustion 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23" y="3702676"/>
            <a:ext cx="2589148" cy="171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5" descr="Resultado de imagem para thermal power pla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06" y="149495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6623" y="1957589"/>
            <a:ext cx="338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Stationary combustion</a:t>
            </a:r>
          </a:p>
          <a:p>
            <a:r>
              <a:rPr lang="en-GB" sz="2400" b="1" dirty="0" smtClean="0"/>
              <a:t>(limits in mg/</a:t>
            </a:r>
            <a:r>
              <a:rPr lang="en-GB" sz="2400" b="1" dirty="0" err="1" smtClean="0"/>
              <a:t>m3</a:t>
            </a:r>
            <a:r>
              <a:rPr lang="en-GB" sz="2400" b="1" dirty="0" smtClean="0"/>
              <a:t>)</a:t>
            </a:r>
            <a:endParaRPr lang="en-GB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48871" y="4331508"/>
            <a:ext cx="338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Mobile combustion</a:t>
            </a:r>
          </a:p>
          <a:p>
            <a:r>
              <a:rPr lang="en-GB" sz="2400" b="1" dirty="0" smtClean="0"/>
              <a:t>(limits in g/km)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0210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13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55576" y="922866"/>
            <a:ext cx="8880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low emission zones and the raising of air-quality target</a:t>
            </a:r>
            <a:endParaRPr lang="en-GB" sz="2800" b="1" dirty="0"/>
          </a:p>
        </p:txBody>
      </p:sp>
      <p:sp>
        <p:nvSpPr>
          <p:cNvPr id="2" name="AutoShape 4" descr="Resultado de imagem para bus catalytic conver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5" t="1825" r="4265" b="53617"/>
          <a:stretch/>
        </p:blipFill>
        <p:spPr bwMode="auto">
          <a:xfrm>
            <a:off x="321581" y="1446086"/>
            <a:ext cx="4053736" cy="160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592" y="3161280"/>
            <a:ext cx="428955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Combustion alteration not enough!!!!!</a:t>
            </a:r>
            <a:endParaRPr lang="en-GB" sz="2000" b="1" dirty="0"/>
          </a:p>
        </p:txBody>
      </p:sp>
      <p:sp>
        <p:nvSpPr>
          <p:cNvPr id="4" name="Notched Right Arrow 3"/>
          <p:cNvSpPr/>
          <p:nvPr/>
        </p:nvSpPr>
        <p:spPr>
          <a:xfrm>
            <a:off x="4468101" y="2967525"/>
            <a:ext cx="1101144" cy="746975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374165" y="3010995"/>
            <a:ext cx="165766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Exhaust gas </a:t>
            </a:r>
            <a:r>
              <a:rPr lang="en-GB" b="1" dirty="0" err="1" smtClean="0"/>
              <a:t>aftertreatment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252625" y="2843467"/>
            <a:ext cx="772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</a:t>
            </a:r>
            <a:r>
              <a:rPr lang="en-GB" baseline="-25000" dirty="0" smtClean="0"/>
              <a:t>2</a:t>
            </a:r>
          </a:p>
          <a:p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</a:p>
          <a:p>
            <a:r>
              <a:rPr lang="en-GB" dirty="0" smtClean="0"/>
              <a:t>N</a:t>
            </a:r>
            <a:r>
              <a:rPr lang="en-GB" baseline="-25000" dirty="0" smtClean="0"/>
              <a:t>2</a:t>
            </a:r>
            <a:endParaRPr lang="en-GB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710903" y="2408856"/>
            <a:ext cx="772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</a:t>
            </a:r>
            <a:r>
              <a:rPr lang="en-GB" baseline="-25000" dirty="0" smtClean="0"/>
              <a:t>2</a:t>
            </a:r>
          </a:p>
          <a:p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</a:p>
          <a:p>
            <a:r>
              <a:rPr lang="en-GB" dirty="0" smtClean="0"/>
              <a:t>N</a:t>
            </a:r>
            <a:r>
              <a:rPr lang="en-GB" baseline="-25000" dirty="0" smtClean="0"/>
              <a:t>2</a:t>
            </a:r>
          </a:p>
          <a:p>
            <a:r>
              <a:rPr lang="en-GB" dirty="0" smtClean="0"/>
              <a:t>CO</a:t>
            </a:r>
          </a:p>
          <a:p>
            <a:r>
              <a:rPr lang="en-GB" dirty="0" smtClean="0"/>
              <a:t>HC</a:t>
            </a:r>
          </a:p>
          <a:p>
            <a:r>
              <a:rPr lang="en-GB" dirty="0" smtClean="0"/>
              <a:t>NO</a:t>
            </a:r>
          </a:p>
          <a:p>
            <a:r>
              <a:rPr lang="en-GB" dirty="0" smtClean="0"/>
              <a:t>NO2</a:t>
            </a:r>
          </a:p>
          <a:p>
            <a:r>
              <a:rPr lang="en-GB" dirty="0" smtClean="0"/>
              <a:t>PM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151514" y="3334160"/>
            <a:ext cx="22265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029974" y="3327721"/>
            <a:ext cx="22265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584843" y="2022903"/>
            <a:ext cx="3374265" cy="280759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652" name="Picture 4" descr="https://media.questline.com/Articles/2015/20151216-Combustion/img-combustion-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4" r="14101"/>
          <a:stretch/>
        </p:blipFill>
        <p:spPr bwMode="auto">
          <a:xfrm>
            <a:off x="553792" y="3625404"/>
            <a:ext cx="3511384" cy="26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3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14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  <p:sp>
        <p:nvSpPr>
          <p:cNvPr id="2" name="AutoShape 4" descr="Resultado de imagem para bus catalytic converter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8675" name="Picture 3" descr="http://02c14a9.netsolhost.com/images/Combined_Cycle_Diag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/>
          <a:stretch/>
        </p:blipFill>
        <p:spPr bwMode="auto">
          <a:xfrm>
            <a:off x="307975" y="913936"/>
            <a:ext cx="8558011" cy="385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6233375" y="2215165"/>
            <a:ext cx="2910625" cy="22538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677" name="Picture 5" descr="Resultado de imagem para turbina a g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01" y="4765933"/>
            <a:ext cx="3290552" cy="14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Resultado de imagem para ideal brayton cyc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6390" r="6556"/>
          <a:stretch/>
        </p:blipFill>
        <p:spPr bwMode="auto">
          <a:xfrm>
            <a:off x="4681466" y="4602351"/>
            <a:ext cx="2144337" cy="160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18109" y="4602351"/>
            <a:ext cx="1657665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Exhaust gas </a:t>
            </a:r>
            <a:r>
              <a:rPr lang="en-GB" b="1" dirty="0" err="1" smtClean="0"/>
              <a:t>aftertreatment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252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15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4" b="9141"/>
          <a:stretch/>
        </p:blipFill>
        <p:spPr bwMode="auto">
          <a:xfrm>
            <a:off x="1288827" y="1217037"/>
            <a:ext cx="6076950" cy="314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092817" y="4359483"/>
            <a:ext cx="0" cy="68902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31595" y="4359483"/>
            <a:ext cx="0" cy="68902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85397" y="4359483"/>
            <a:ext cx="0" cy="68902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19708" y="5048503"/>
            <a:ext cx="115265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SOLID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67070" y="5048503"/>
            <a:ext cx="123100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LIQUID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13119" y="5057089"/>
            <a:ext cx="88314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GAS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0515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16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050925"/>
            <a:ext cx="81534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33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17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4" y="999470"/>
            <a:ext cx="7003290" cy="436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8113" y="4842456"/>
            <a:ext cx="104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Peat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219459" y="4763036"/>
            <a:ext cx="104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Lignite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81081" y="5230659"/>
            <a:ext cx="20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Sub-bituminous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70490" y="5310387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Bituminous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75171" y="5061085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Anthracite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197735" y="1307206"/>
            <a:ext cx="2910626" cy="1262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0322882">
            <a:off x="1030310" y="1427041"/>
            <a:ext cx="265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Time, pressure, heat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7129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18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98113" y="4842456"/>
            <a:ext cx="104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Peat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219459" y="4763036"/>
            <a:ext cx="1049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Lignite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81081" y="5230659"/>
            <a:ext cx="200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Sub-bituminous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70490" y="5310387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Bituminous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875171" y="5061085"/>
            <a:ext cx="128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Anthracite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197735" y="1307206"/>
            <a:ext cx="2910626" cy="12621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0322882">
            <a:off x="1030310" y="1427041"/>
            <a:ext cx="265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Time, pressure, heat</a:t>
            </a:r>
            <a:endParaRPr lang="en-GB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19" y="1909293"/>
            <a:ext cx="4280615" cy="2853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1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19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34" y="995080"/>
            <a:ext cx="6606861" cy="510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92095" y="2606830"/>
            <a:ext cx="14446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1 short ton</a:t>
            </a:r>
          </a:p>
          <a:p>
            <a:r>
              <a:rPr lang="en-GB" dirty="0" smtClean="0"/>
              <a:t>907.18474 </a:t>
            </a:r>
            <a:r>
              <a:rPr lang="en-GB" dirty="0"/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420177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0414" y="2972465"/>
            <a:ext cx="5083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baseline="30000" dirty="0" err="1" smtClean="0">
                <a:solidFill>
                  <a:schemeClr val="bg1"/>
                </a:solidFill>
                <a:latin typeface="Arial"/>
                <a:cs typeface="Arial"/>
              </a:rPr>
              <a:t>DISCIPLINA</a:t>
            </a:r>
            <a:r>
              <a:rPr lang="en-GB" sz="4000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4000" b="1" baseline="30000" dirty="0" err="1" smtClean="0">
                <a:solidFill>
                  <a:schemeClr val="bg1"/>
                </a:solidFill>
                <a:latin typeface="Arial"/>
                <a:cs typeface="Arial"/>
              </a:rPr>
              <a:t>MIEA</a:t>
            </a:r>
            <a:r>
              <a:rPr lang="en-GB" sz="40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4000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2019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20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/>
          <a:stretch/>
        </p:blipFill>
        <p:spPr bwMode="auto">
          <a:xfrm>
            <a:off x="830688" y="1002814"/>
            <a:ext cx="7038304" cy="52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6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21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76313"/>
            <a:ext cx="85725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3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22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98525"/>
            <a:ext cx="79184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69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23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6" t="30798" r="9701" b="40220"/>
          <a:stretch/>
        </p:blipFill>
        <p:spPr bwMode="auto">
          <a:xfrm>
            <a:off x="1209136" y="1779522"/>
            <a:ext cx="6780423" cy="280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1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24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26" y="1486705"/>
            <a:ext cx="6350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5" y="1062507"/>
            <a:ext cx="753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25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062508" y="1386195"/>
            <a:ext cx="7295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 smtClean="0"/>
              <a:t>Correlations</a:t>
            </a:r>
            <a:r>
              <a:rPr lang="pt-PT" dirty="0" smtClean="0"/>
              <a:t> for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 err="1" smtClean="0"/>
              <a:t>Heating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(</a:t>
            </a:r>
            <a:r>
              <a:rPr lang="pt-PT" dirty="0" err="1" smtClean="0"/>
              <a:t>HHV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PCS</a:t>
            </a:r>
            <a:r>
              <a:rPr lang="pt-PT" dirty="0" smtClean="0"/>
              <a:t>)</a:t>
            </a:r>
          </a:p>
          <a:p>
            <a:endParaRPr lang="pt-PT" dirty="0"/>
          </a:p>
          <a:p>
            <a:r>
              <a:rPr lang="pt-PT" dirty="0" err="1"/>
              <a:t>PCS</a:t>
            </a:r>
            <a:r>
              <a:rPr lang="pt-PT" dirty="0"/>
              <a:t> ~ 33,8 </a:t>
            </a:r>
            <a:r>
              <a:rPr lang="pt-PT" dirty="0" err="1"/>
              <a:t>xC</a:t>
            </a:r>
            <a:r>
              <a:rPr lang="pt-PT" dirty="0"/>
              <a:t> + 144,3 (</a:t>
            </a:r>
            <a:r>
              <a:rPr lang="pt-PT" dirty="0" err="1"/>
              <a:t>xH</a:t>
            </a:r>
            <a:r>
              <a:rPr lang="pt-PT" dirty="0"/>
              <a:t> - </a:t>
            </a:r>
            <a:r>
              <a:rPr lang="pt-PT" dirty="0" err="1"/>
              <a:t>xO</a:t>
            </a:r>
            <a:r>
              <a:rPr lang="pt-PT" dirty="0"/>
              <a:t>/8) + 9,4 </a:t>
            </a:r>
            <a:r>
              <a:rPr lang="pt-PT" dirty="0" err="1"/>
              <a:t>xS</a:t>
            </a:r>
            <a:r>
              <a:rPr lang="pt-PT" dirty="0"/>
              <a:t> (</a:t>
            </a:r>
            <a:r>
              <a:rPr lang="pt-PT" dirty="0" err="1"/>
              <a:t>Dulong</a:t>
            </a:r>
            <a:r>
              <a:rPr lang="pt-PT" dirty="0" smtClean="0"/>
              <a:t>)</a:t>
            </a:r>
          </a:p>
          <a:p>
            <a:endParaRPr lang="pt-PT" dirty="0"/>
          </a:p>
          <a:p>
            <a:r>
              <a:rPr lang="pt-PT" dirty="0" err="1"/>
              <a:t>PCS</a:t>
            </a:r>
            <a:r>
              <a:rPr lang="pt-PT" dirty="0"/>
              <a:t> ~ 34,1 </a:t>
            </a:r>
            <a:r>
              <a:rPr lang="pt-PT" dirty="0" err="1"/>
              <a:t>xC</a:t>
            </a:r>
            <a:r>
              <a:rPr lang="pt-PT" dirty="0"/>
              <a:t> + 132,3 [</a:t>
            </a:r>
            <a:r>
              <a:rPr lang="pt-PT" dirty="0" err="1"/>
              <a:t>xH</a:t>
            </a:r>
            <a:r>
              <a:rPr lang="pt-PT" dirty="0"/>
              <a:t> - (</a:t>
            </a:r>
            <a:r>
              <a:rPr lang="pt-PT" dirty="0" err="1"/>
              <a:t>xO</a:t>
            </a:r>
            <a:r>
              <a:rPr lang="pt-PT" dirty="0"/>
              <a:t> + </a:t>
            </a:r>
            <a:r>
              <a:rPr lang="pt-PT" dirty="0" err="1"/>
              <a:t>xN</a:t>
            </a:r>
            <a:r>
              <a:rPr lang="pt-PT" dirty="0"/>
              <a:t>)/11] + 6,8 </a:t>
            </a:r>
            <a:r>
              <a:rPr lang="pt-PT" dirty="0" err="1"/>
              <a:t>xS</a:t>
            </a:r>
            <a:r>
              <a:rPr lang="pt-PT" dirty="0"/>
              <a:t> – 1,5 </a:t>
            </a:r>
            <a:r>
              <a:rPr lang="pt-PT" dirty="0" err="1"/>
              <a:t>xAs</a:t>
            </a:r>
            <a:endParaRPr lang="pt-PT" dirty="0"/>
          </a:p>
          <a:p>
            <a:r>
              <a:rPr lang="pt-PT" dirty="0"/>
              <a:t>(</a:t>
            </a:r>
            <a:r>
              <a:rPr lang="pt-PT" dirty="0" err="1"/>
              <a:t>Mason</a:t>
            </a:r>
            <a:r>
              <a:rPr lang="pt-PT" dirty="0"/>
              <a:t> and Gandhi, 1983</a:t>
            </a:r>
            <a:r>
              <a:rPr lang="pt-PT" dirty="0" smtClean="0"/>
              <a:t>)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r>
              <a:rPr lang="pt-PT" dirty="0" smtClean="0"/>
              <a:t>in </a:t>
            </a:r>
            <a:r>
              <a:rPr lang="pt-PT" dirty="0" err="1"/>
              <a:t>MJ⋅kg-1</a:t>
            </a:r>
            <a:r>
              <a:rPr lang="pt-PT" dirty="0"/>
              <a:t> </a:t>
            </a:r>
            <a:r>
              <a:rPr lang="pt-PT" dirty="0" smtClean="0"/>
              <a:t>and </a:t>
            </a:r>
            <a:r>
              <a:rPr lang="pt-PT" dirty="0" err="1" smtClean="0"/>
              <a:t>dry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. </a:t>
            </a:r>
            <a:r>
              <a:rPr lang="pt-PT" dirty="0" err="1" smtClean="0"/>
              <a:t>Last</a:t>
            </a:r>
            <a:r>
              <a:rPr lang="pt-PT" dirty="0" smtClean="0"/>
              <a:t> </a:t>
            </a:r>
            <a:r>
              <a:rPr lang="pt-PT" dirty="0" err="1" smtClean="0"/>
              <a:t>includes</a:t>
            </a:r>
            <a:r>
              <a:rPr lang="pt-PT" dirty="0" smtClean="0"/>
              <a:t> </a:t>
            </a:r>
            <a:r>
              <a:rPr lang="pt-PT" dirty="0" err="1" smtClean="0"/>
              <a:t>ash</a:t>
            </a:r>
            <a:r>
              <a:rPr lang="pt-PT" dirty="0" smtClean="0"/>
              <a:t> </a:t>
            </a:r>
            <a:r>
              <a:rPr lang="pt-PT" dirty="0" err="1" smtClean="0"/>
              <a:t>effects</a:t>
            </a:r>
            <a:r>
              <a:rPr lang="pt-PT" dirty="0" smtClean="0"/>
              <a:t>  </a:t>
            </a:r>
            <a:r>
              <a:rPr lang="pt-PT" dirty="0" err="1" smtClean="0"/>
              <a:t>xAsh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3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26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7" y="941618"/>
            <a:ext cx="7456868" cy="529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84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27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26" y="1056693"/>
            <a:ext cx="71374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9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28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2" y="948827"/>
            <a:ext cx="7309387" cy="523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2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29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392806" y="1141807"/>
            <a:ext cx="457200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pt-PT" b="1" dirty="0" err="1" smtClean="0"/>
              <a:t>Even</a:t>
            </a:r>
            <a:r>
              <a:rPr lang="pt-PT" b="1" dirty="0" smtClean="0"/>
              <a:t> </a:t>
            </a:r>
            <a:r>
              <a:rPr lang="pt-PT" b="1" dirty="0" err="1" smtClean="0"/>
              <a:t>with</a:t>
            </a:r>
            <a:r>
              <a:rPr lang="pt-PT" b="1" dirty="0" smtClean="0"/>
              <a:t> complete </a:t>
            </a:r>
            <a:r>
              <a:rPr lang="pt-PT" b="1" dirty="0" err="1" smtClean="0"/>
              <a:t>combustion</a:t>
            </a:r>
            <a:r>
              <a:rPr lang="pt-PT" b="1" dirty="0" smtClean="0"/>
              <a:t> </a:t>
            </a:r>
            <a:r>
              <a:rPr lang="pt-PT" b="1" dirty="0" err="1" smtClean="0"/>
              <a:t>the</a:t>
            </a:r>
            <a:r>
              <a:rPr lang="pt-PT" b="1" dirty="0" smtClean="0"/>
              <a:t> </a:t>
            </a:r>
            <a:r>
              <a:rPr lang="pt-PT" b="1" dirty="0" err="1" smtClean="0"/>
              <a:t>minimum</a:t>
            </a:r>
            <a:r>
              <a:rPr lang="pt-PT" b="1" dirty="0" smtClean="0"/>
              <a:t> </a:t>
            </a:r>
            <a:r>
              <a:rPr lang="pt-PT" b="1" dirty="0" err="1" smtClean="0"/>
              <a:t>particle</a:t>
            </a:r>
            <a:r>
              <a:rPr lang="pt-PT" b="1" dirty="0" smtClean="0"/>
              <a:t> </a:t>
            </a:r>
            <a:r>
              <a:rPr lang="pt-PT" b="1" dirty="0" err="1" smtClean="0"/>
              <a:t>emissions</a:t>
            </a:r>
            <a:r>
              <a:rPr lang="pt-PT" b="1" dirty="0" smtClean="0"/>
              <a:t> are </a:t>
            </a:r>
            <a:r>
              <a:rPr lang="pt-PT" b="1" dirty="0" err="1" smtClean="0"/>
              <a:t>limited</a:t>
            </a:r>
            <a:r>
              <a:rPr lang="pt-PT" b="1" dirty="0" smtClean="0"/>
              <a:t> </a:t>
            </a:r>
            <a:r>
              <a:rPr lang="pt-PT" b="1" dirty="0" err="1" smtClean="0"/>
              <a:t>by</a:t>
            </a:r>
            <a:r>
              <a:rPr lang="pt-PT" b="1" dirty="0" smtClean="0"/>
              <a:t> </a:t>
            </a:r>
            <a:r>
              <a:rPr lang="pt-PT" b="1" dirty="0" err="1" smtClean="0"/>
              <a:t>the</a:t>
            </a:r>
            <a:r>
              <a:rPr lang="pt-PT" b="1" dirty="0" smtClean="0"/>
              <a:t> </a:t>
            </a:r>
            <a:r>
              <a:rPr lang="pt-PT" b="1" dirty="0" err="1" smtClean="0"/>
              <a:t>ash</a:t>
            </a:r>
            <a:r>
              <a:rPr lang="pt-PT" b="1" dirty="0" smtClean="0"/>
              <a:t> </a:t>
            </a:r>
            <a:r>
              <a:rPr lang="pt-PT" b="1" dirty="0" err="1" smtClean="0"/>
              <a:t>content</a:t>
            </a:r>
            <a:r>
              <a:rPr lang="pt-PT" b="1" dirty="0" smtClean="0"/>
              <a:t> </a:t>
            </a:r>
            <a:r>
              <a:rPr lang="pt-PT" b="1" dirty="0" err="1" smtClean="0"/>
              <a:t>inicially</a:t>
            </a:r>
            <a:r>
              <a:rPr lang="pt-PT" b="1" dirty="0" smtClean="0"/>
              <a:t> in </a:t>
            </a:r>
            <a:r>
              <a:rPr lang="pt-PT" b="1" dirty="0" err="1" smtClean="0"/>
              <a:t>the</a:t>
            </a:r>
            <a:r>
              <a:rPr lang="pt-PT" b="1" dirty="0" smtClean="0"/>
              <a:t> fuel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>
            <a:off x="850004" y="2828939"/>
            <a:ext cx="7405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Ash is the general term used to describe the </a:t>
            </a:r>
            <a:r>
              <a:rPr lang="en-US" sz="2800" b="1" dirty="0">
                <a:solidFill>
                  <a:srgbClr val="FF0000"/>
                </a:solidFill>
              </a:rPr>
              <a:t>inorganic</a:t>
            </a:r>
            <a:r>
              <a:rPr lang="en-US" sz="2800" dirty="0"/>
              <a:t> matter in a fuel, e.g. Fe, Ca, K, Si, </a:t>
            </a:r>
            <a:r>
              <a:rPr lang="en-US" sz="2800" dirty="0" err="1"/>
              <a:t>etc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3918397" y="4825629"/>
            <a:ext cx="5203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There is an absence of carbon in its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It is of a non-biologic origin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206" y="119359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4" y="390170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3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30414" y="2972465"/>
            <a:ext cx="5083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C3FB1"/>
                </a:solidFill>
                <a:latin typeface="Arial"/>
                <a:cs typeface="Arial"/>
              </a:rPr>
              <a:t>Technologies of combustion</a:t>
            </a:r>
            <a:endParaRPr lang="en-US" sz="4000" b="1" dirty="0">
              <a:solidFill>
                <a:srgbClr val="2C3FB1"/>
              </a:solidFill>
              <a:latin typeface="Arial"/>
              <a:cs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70" y="1257965"/>
            <a:ext cx="114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0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30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25" y="2472743"/>
            <a:ext cx="6512360" cy="215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836" y="1058094"/>
            <a:ext cx="8081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P#13</a:t>
            </a:r>
            <a:r>
              <a:rPr lang="en-US" dirty="0" smtClean="0"/>
              <a:t> Consider this coal. Classify the coal according to the </a:t>
            </a:r>
            <a:r>
              <a:rPr lang="en-US" dirty="0" err="1" smtClean="0"/>
              <a:t>Seyler</a:t>
            </a:r>
            <a:r>
              <a:rPr lang="en-US" dirty="0" smtClean="0"/>
              <a:t> diagram. Identify lower heating value and adiabatic temperature.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8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31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4966" y="2732280"/>
            <a:ext cx="1499333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Ash deposit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37793" y="2373679"/>
            <a:ext cx="154546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Slagging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66771" y="3525541"/>
            <a:ext cx="154546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Fouling</a:t>
            </a:r>
            <a:endParaRPr lang="en-GB" sz="2800" b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114300" y="3208001"/>
            <a:ext cx="682582" cy="1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96882" y="2628851"/>
            <a:ext cx="19319" cy="1158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796882" y="2628851"/>
            <a:ext cx="5312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06541" y="3791444"/>
            <a:ext cx="5312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150500" y="2450623"/>
            <a:ext cx="1393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(molten ash)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76777" y="4690420"/>
            <a:ext cx="3303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(ash deposit on heat exchangers)</a:t>
            </a:r>
            <a:endParaRPr lang="en-GB" b="1" dirty="0"/>
          </a:p>
        </p:txBody>
      </p:sp>
      <p:sp>
        <p:nvSpPr>
          <p:cNvPr id="20" name="Rectangle 19"/>
          <p:cNvSpPr/>
          <p:nvPr/>
        </p:nvSpPr>
        <p:spPr>
          <a:xfrm>
            <a:off x="4977685" y="3575914"/>
            <a:ext cx="4108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volatile inorganic elements in the coal during </a:t>
            </a:r>
            <a:r>
              <a:rPr lang="en-US" dirty="0" smtClean="0"/>
              <a:t>combustion on heat exchangers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8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32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99" y="1550674"/>
            <a:ext cx="63627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164429" y="4122424"/>
            <a:ext cx="1" cy="771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01167" y="4999058"/>
            <a:ext cx="151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Melting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25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33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1026" name="Picture 2" descr="https://www.es.mw.tum.de/fileadmin/_processed_/csm_heat_transfer_0ad4a734d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35" y="1198932"/>
            <a:ext cx="4792549" cy="392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3900" y="2079938"/>
            <a:ext cx="3721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Increase of combustion temperature!! Low heat loss to water!!!</a:t>
            </a:r>
            <a:endParaRPr lang="en-GB" sz="2800" dirty="0"/>
          </a:p>
        </p:txBody>
      </p:sp>
      <p:sp>
        <p:nvSpPr>
          <p:cNvPr id="5" name="Rectangle 4"/>
          <p:cNvSpPr/>
          <p:nvPr/>
        </p:nvSpPr>
        <p:spPr>
          <a:xfrm>
            <a:off x="5161190" y="4337897"/>
            <a:ext cx="3834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/>
              <a:t>Slagging (molten ash)</a:t>
            </a:r>
            <a:endParaRPr lang="en-GB" sz="3200" b="1" dirty="0"/>
          </a:p>
        </p:txBody>
      </p:sp>
      <p:sp>
        <p:nvSpPr>
          <p:cNvPr id="11" name="Rectangle 10"/>
          <p:cNvSpPr/>
          <p:nvPr/>
        </p:nvSpPr>
        <p:spPr>
          <a:xfrm>
            <a:off x="718794" y="5259877"/>
            <a:ext cx="4650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Fe-iron  Melting temperature: 1538 </a:t>
            </a:r>
            <a:r>
              <a:rPr lang="en-GB" baseline="30000" dirty="0">
                <a:sym typeface="Symbol"/>
              </a:rPr>
              <a:t></a:t>
            </a:r>
            <a:r>
              <a:rPr lang="en-GB" dirty="0"/>
              <a:t>C </a:t>
            </a:r>
            <a:r>
              <a:rPr lang="en-GB" dirty="0" smtClean="0"/>
              <a:t>(1811 K)</a:t>
            </a:r>
          </a:p>
          <a:p>
            <a:r>
              <a:rPr lang="en-GB" dirty="0" smtClean="0"/>
              <a:t>Magnesium: 650 </a:t>
            </a:r>
            <a:r>
              <a:rPr lang="en-GB" baseline="30000" dirty="0" smtClean="0">
                <a:sym typeface="Symbol"/>
              </a:rPr>
              <a:t></a:t>
            </a:r>
            <a:r>
              <a:rPr lang="en-GB" dirty="0" smtClean="0"/>
              <a:t>C (923 K)</a:t>
            </a:r>
          </a:p>
          <a:p>
            <a:r>
              <a:rPr lang="en-GB" dirty="0" err="1" smtClean="0"/>
              <a:t>SiO2</a:t>
            </a:r>
            <a:r>
              <a:rPr lang="en-GB" dirty="0" smtClean="0"/>
              <a:t> (silica): 1710</a:t>
            </a:r>
            <a:r>
              <a:rPr lang="en-GB" baseline="30000" dirty="0">
                <a:sym typeface="Symbol"/>
              </a:rPr>
              <a:t> </a:t>
            </a:r>
            <a:r>
              <a:rPr lang="en-GB" dirty="0"/>
              <a:t>C </a:t>
            </a:r>
            <a:r>
              <a:rPr lang="en-GB" dirty="0" smtClean="0"/>
              <a:t>(1983 K)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045259" y="5720400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 smtClean="0"/>
              <a:t>Al</a:t>
            </a:r>
            <a:r>
              <a:rPr lang="pt-PT" baseline="-25000" dirty="0" err="1" smtClean="0"/>
              <a:t>2</a:t>
            </a:r>
            <a:r>
              <a:rPr lang="pt-PT" dirty="0" err="1" smtClean="0"/>
              <a:t>O</a:t>
            </a:r>
            <a:r>
              <a:rPr lang="pt-PT" baseline="-25000" dirty="0" err="1" smtClean="0"/>
              <a:t>3</a:t>
            </a:r>
            <a:r>
              <a:rPr lang="pt-PT" dirty="0" smtClean="0"/>
              <a:t>=</a:t>
            </a:r>
            <a:r>
              <a:rPr lang="en-GB" dirty="0" smtClean="0"/>
              <a:t>2072</a:t>
            </a:r>
            <a:r>
              <a:rPr lang="en-GB" baseline="30000" dirty="0" smtClean="0">
                <a:sym typeface="Symbol"/>
              </a:rPr>
              <a:t> </a:t>
            </a:r>
            <a:r>
              <a:rPr lang="en-GB" baseline="30000" dirty="0">
                <a:sym typeface="Symbol"/>
              </a:rPr>
              <a:t></a:t>
            </a:r>
            <a:r>
              <a:rPr lang="en-GB" dirty="0"/>
              <a:t>C </a:t>
            </a:r>
            <a:r>
              <a:rPr lang="en-GB" dirty="0" smtClean="0"/>
              <a:t>(2345 K)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4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34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14340" name="Picture 4" descr="http://c4combustion.com/wp-content/uploads/2011/04/x-Normal-Slagg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74" y="155673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c4combustion.com/wp-content/uploads/2011/04/x-Boiler-Gas-Flow-Restrict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" y="1556734"/>
            <a:ext cx="4315031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35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1" t="32362" r="12443" b="49234"/>
          <a:stretch/>
        </p:blipFill>
        <p:spPr bwMode="auto">
          <a:xfrm>
            <a:off x="1886754" y="2543578"/>
            <a:ext cx="5068982" cy="17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4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36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996011"/>
            <a:ext cx="66802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13089"/>
            <a:ext cx="1233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16745" y="4237014"/>
            <a:ext cx="615155" cy="244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Resultado de imagem para rice hu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03" y="4593243"/>
            <a:ext cx="1248110" cy="9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7849792" y="5529325"/>
            <a:ext cx="624054" cy="1674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2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37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2" t="19811" r="8993" b="35306"/>
          <a:stretch/>
        </p:blipFill>
        <p:spPr bwMode="auto">
          <a:xfrm>
            <a:off x="1249252" y="1165538"/>
            <a:ext cx="6583850" cy="383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35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38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1767607" y="1768562"/>
            <a:ext cx="4870564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3200" b="1" dirty="0" smtClean="0"/>
              <a:t>Coal low moisture; low ash </a:t>
            </a:r>
          </a:p>
          <a:p>
            <a:r>
              <a:rPr lang="en-GB" sz="3200" b="1" dirty="0" smtClean="0"/>
              <a:t>the better!!</a:t>
            </a:r>
            <a:endParaRPr lang="en-GB" sz="32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22" y="342518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39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4" t="16150" r="7688" b="32030"/>
          <a:stretch/>
        </p:blipFill>
        <p:spPr bwMode="auto">
          <a:xfrm>
            <a:off x="1609860" y="1848845"/>
            <a:ext cx="5595871" cy="35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9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</a:t>
            </a:fld>
            <a:endParaRPr lang="en-US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2569" y="981550"/>
            <a:ext cx="770800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Corpo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docente</a:t>
            </a:r>
            <a:endParaRPr lang="en-US" sz="2400" b="1" dirty="0" smtClean="0"/>
          </a:p>
          <a:p>
            <a:endParaRPr lang="en-US" sz="2000" b="1" dirty="0"/>
          </a:p>
          <a:p>
            <a:r>
              <a:rPr lang="en-US" sz="2400" b="1" dirty="0" smtClean="0"/>
              <a:t>Carla Silva (</a:t>
            </a:r>
            <a:r>
              <a:rPr lang="en-US" sz="2400" b="1" dirty="0" err="1" smtClean="0"/>
              <a:t>Teóricas</a:t>
            </a:r>
            <a:r>
              <a:rPr lang="en-US" sz="2400" b="1" dirty="0" smtClean="0"/>
              <a:t> e </a:t>
            </a:r>
            <a:r>
              <a:rPr lang="en-US" sz="2400" b="1" dirty="0" err="1" smtClean="0"/>
              <a:t>práticas</a:t>
            </a:r>
            <a:r>
              <a:rPr lang="en-US" sz="2400" b="1" dirty="0" smtClean="0"/>
              <a:t>) /Theory and practice</a:t>
            </a:r>
          </a:p>
          <a:p>
            <a:r>
              <a:rPr lang="en-US" sz="2400" b="1" dirty="0" smtClean="0">
                <a:hlinkClick r:id="rId3"/>
              </a:rPr>
              <a:t>camsilva@ciencias.ulisboa.pt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89307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40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Problems with ash</a:t>
            </a:r>
            <a:endParaRPr lang="en-GB" sz="2400" b="1" dirty="0"/>
          </a:p>
        </p:txBody>
      </p:sp>
      <p:pic>
        <p:nvPicPr>
          <p:cNvPr id="13314" name="Picture 2" descr="http://player.slideplayer.com/17/5320564/data/images/img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2" y="2360791"/>
            <a:ext cx="62103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41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Fuel types</a:t>
            </a:r>
            <a:endParaRPr lang="en-GB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3" t="28639" r="9610" b="40094"/>
          <a:stretch/>
        </p:blipFill>
        <p:spPr bwMode="auto">
          <a:xfrm>
            <a:off x="1174584" y="1435993"/>
            <a:ext cx="6005389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3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42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15808" y="953036"/>
            <a:ext cx="7494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Three stages of mass loss: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Drying (removal of water):endothermic;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Devolatilization</a:t>
            </a:r>
            <a:r>
              <a:rPr lang="en-GB" dirty="0" smtClean="0"/>
              <a:t>: vaporization of volatile organic compounds, gas-phase diffusion flames;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Char combustion: heterogeneous (solid phase fuel, gas phase oxidizer) combustion of fixed carbon.</a:t>
            </a:r>
            <a:endParaRPr lang="en-GB" dirty="0"/>
          </a:p>
        </p:txBody>
      </p:sp>
      <p:pic>
        <p:nvPicPr>
          <p:cNvPr id="12290" name="Picture 2" descr="https://www.researchgate.net/profile/Bassam_Dally/publication/282943030/figure/fig3/AS:296901904748573@1447798338943/Figure-3-Diagram-of-the-coal-combustion-step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50" y="3146514"/>
            <a:ext cx="57054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359749" y="5840775"/>
            <a:ext cx="6219467" cy="6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86800" y="5840672"/>
            <a:ext cx="349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Coal particle weight decreases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48250" y="3145578"/>
            <a:ext cx="115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250-300</a:t>
            </a:r>
            <a:r>
              <a:rPr lang="en-GB" baseline="30000" dirty="0" smtClean="0">
                <a:sym typeface="Symbol"/>
              </a:rPr>
              <a:t></a:t>
            </a:r>
            <a:r>
              <a:rPr lang="en-GB" dirty="0" smtClean="0"/>
              <a:t>C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606035" y="2843860"/>
            <a:ext cx="160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Pyrolysis starts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090930" y="5123507"/>
            <a:ext cx="3457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900</a:t>
            </a:r>
            <a:r>
              <a:rPr lang="en-GB" baseline="30000" dirty="0" err="1" smtClean="0">
                <a:sym typeface="Symbol"/>
              </a:rPr>
              <a:t></a:t>
            </a:r>
            <a:r>
              <a:rPr lang="en-GB" dirty="0" err="1" smtClean="0"/>
              <a:t>C</a:t>
            </a:r>
            <a:r>
              <a:rPr lang="en-GB" dirty="0" smtClean="0"/>
              <a:t> </a:t>
            </a:r>
          </a:p>
          <a:p>
            <a:r>
              <a:rPr lang="en-GB" dirty="0"/>
              <a:t>F</a:t>
            </a:r>
            <a:r>
              <a:rPr lang="en-GB" dirty="0" smtClean="0"/>
              <a:t>ixed carbon combustion starts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189358" y="4277759"/>
            <a:ext cx="74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100</a:t>
            </a:r>
            <a:r>
              <a:rPr lang="en-GB" baseline="30000" dirty="0" err="1" smtClean="0">
                <a:sym typeface="Symbol"/>
              </a:rPr>
              <a:t></a:t>
            </a:r>
            <a:r>
              <a:rPr lang="en-GB" dirty="0" err="1" smtClean="0"/>
              <a:t>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43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Coal combustion</a:t>
            </a:r>
            <a:endParaRPr lang="en-GB" sz="2400" b="1" dirty="0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457200" y="3993881"/>
            <a:ext cx="7620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2133600" y="3993881"/>
            <a:ext cx="7620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PT" altLang="pt-PT" sz="2400">
              <a:latin typeface="Times New Roman" pitchFamily="18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1295400" y="4298681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3276600" y="4298681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2514600" y="3231881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2514600" y="3231881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4267200" y="4070081"/>
            <a:ext cx="6096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Freeform 10"/>
          <p:cNvSpPr>
            <a:spLocks/>
          </p:cNvSpPr>
          <p:nvPr/>
        </p:nvSpPr>
        <p:spPr bwMode="auto">
          <a:xfrm>
            <a:off x="4191000" y="2784206"/>
            <a:ext cx="1309688" cy="904875"/>
          </a:xfrm>
          <a:custGeom>
            <a:avLst/>
            <a:gdLst>
              <a:gd name="T0" fmla="*/ 33 w 825"/>
              <a:gd name="T1" fmla="*/ 270 h 570"/>
              <a:gd name="T2" fmla="*/ 153 w 825"/>
              <a:gd name="T3" fmla="*/ 486 h 570"/>
              <a:gd name="T4" fmla="*/ 261 w 825"/>
              <a:gd name="T5" fmla="*/ 534 h 570"/>
              <a:gd name="T6" fmla="*/ 297 w 825"/>
              <a:gd name="T7" fmla="*/ 558 h 570"/>
              <a:gd name="T8" fmla="*/ 573 w 825"/>
              <a:gd name="T9" fmla="*/ 570 h 570"/>
              <a:gd name="T10" fmla="*/ 777 w 825"/>
              <a:gd name="T11" fmla="*/ 510 h 570"/>
              <a:gd name="T12" fmla="*/ 801 w 825"/>
              <a:gd name="T13" fmla="*/ 474 h 570"/>
              <a:gd name="T14" fmla="*/ 825 w 825"/>
              <a:gd name="T15" fmla="*/ 402 h 570"/>
              <a:gd name="T16" fmla="*/ 813 w 825"/>
              <a:gd name="T17" fmla="*/ 330 h 570"/>
              <a:gd name="T18" fmla="*/ 705 w 825"/>
              <a:gd name="T19" fmla="*/ 270 h 570"/>
              <a:gd name="T20" fmla="*/ 645 w 825"/>
              <a:gd name="T21" fmla="*/ 162 h 570"/>
              <a:gd name="T22" fmla="*/ 609 w 825"/>
              <a:gd name="T23" fmla="*/ 30 h 570"/>
              <a:gd name="T24" fmla="*/ 537 w 825"/>
              <a:gd name="T25" fmla="*/ 6 h 570"/>
              <a:gd name="T26" fmla="*/ 177 w 825"/>
              <a:gd name="T27" fmla="*/ 42 h 570"/>
              <a:gd name="T28" fmla="*/ 33 w 825"/>
              <a:gd name="T29" fmla="*/ 150 h 570"/>
              <a:gd name="T30" fmla="*/ 21 w 825"/>
              <a:gd name="T31" fmla="*/ 246 h 570"/>
              <a:gd name="T32" fmla="*/ 33 w 825"/>
              <a:gd name="T33" fmla="*/ 27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25" h="570">
                <a:moveTo>
                  <a:pt x="33" y="270"/>
                </a:moveTo>
                <a:cubicBezTo>
                  <a:pt x="56" y="338"/>
                  <a:pt x="113" y="426"/>
                  <a:pt x="153" y="486"/>
                </a:cubicBezTo>
                <a:cubicBezTo>
                  <a:pt x="156" y="490"/>
                  <a:pt x="250" y="529"/>
                  <a:pt x="261" y="534"/>
                </a:cubicBezTo>
                <a:cubicBezTo>
                  <a:pt x="274" y="540"/>
                  <a:pt x="283" y="556"/>
                  <a:pt x="297" y="558"/>
                </a:cubicBezTo>
                <a:cubicBezTo>
                  <a:pt x="388" y="569"/>
                  <a:pt x="481" y="566"/>
                  <a:pt x="573" y="570"/>
                </a:cubicBezTo>
                <a:cubicBezTo>
                  <a:pt x="649" y="559"/>
                  <a:pt x="713" y="552"/>
                  <a:pt x="777" y="510"/>
                </a:cubicBezTo>
                <a:cubicBezTo>
                  <a:pt x="785" y="498"/>
                  <a:pt x="795" y="487"/>
                  <a:pt x="801" y="474"/>
                </a:cubicBezTo>
                <a:cubicBezTo>
                  <a:pt x="811" y="451"/>
                  <a:pt x="825" y="402"/>
                  <a:pt x="825" y="402"/>
                </a:cubicBezTo>
                <a:cubicBezTo>
                  <a:pt x="821" y="378"/>
                  <a:pt x="824" y="352"/>
                  <a:pt x="813" y="330"/>
                </a:cubicBezTo>
                <a:cubicBezTo>
                  <a:pt x="806" y="317"/>
                  <a:pt x="722" y="281"/>
                  <a:pt x="705" y="270"/>
                </a:cubicBezTo>
                <a:cubicBezTo>
                  <a:pt x="650" y="187"/>
                  <a:pt x="666" y="225"/>
                  <a:pt x="645" y="162"/>
                </a:cubicBezTo>
                <a:cubicBezTo>
                  <a:pt x="642" y="141"/>
                  <a:pt x="646" y="53"/>
                  <a:pt x="609" y="30"/>
                </a:cubicBezTo>
                <a:cubicBezTo>
                  <a:pt x="588" y="17"/>
                  <a:pt x="537" y="6"/>
                  <a:pt x="537" y="6"/>
                </a:cubicBezTo>
                <a:cubicBezTo>
                  <a:pt x="375" y="13"/>
                  <a:pt x="303" y="0"/>
                  <a:pt x="177" y="42"/>
                </a:cubicBezTo>
                <a:cubicBezTo>
                  <a:pt x="136" y="83"/>
                  <a:pt x="88" y="132"/>
                  <a:pt x="33" y="150"/>
                </a:cubicBezTo>
                <a:cubicBezTo>
                  <a:pt x="0" y="200"/>
                  <a:pt x="3" y="176"/>
                  <a:pt x="21" y="246"/>
                </a:cubicBezTo>
                <a:cubicBezTo>
                  <a:pt x="34" y="299"/>
                  <a:pt x="33" y="290"/>
                  <a:pt x="33" y="27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5791200" y="3231881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5257800" y="4298681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47638" y="3404919"/>
            <a:ext cx="16160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 dirty="0">
                <a:latin typeface="Times New Roman" pitchFamily="18" charset="0"/>
              </a:rPr>
              <a:t>coal particle</a:t>
            </a:r>
          </a:p>
          <a:p>
            <a:pPr algn="ctr"/>
            <a:r>
              <a:rPr lang="en-US" altLang="pt-PT" sz="1400" dirty="0">
                <a:latin typeface="Times New Roman" pitchFamily="18" charset="0"/>
                <a:cs typeface="Times New Roman" pitchFamily="18" charset="0"/>
              </a:rPr>
              <a:t>p-coal, d=</a:t>
            </a:r>
            <a:r>
              <a:rPr lang="en-US" altLang="pt-PT" sz="1400" dirty="0" err="1">
                <a:latin typeface="Times New Roman" pitchFamily="18" charset="0"/>
                <a:cs typeface="Times New Roman" pitchFamily="18" charset="0"/>
              </a:rPr>
              <a:t>30-70</a:t>
            </a:r>
            <a:r>
              <a:rPr lang="en-US" altLang="pt-PT" sz="1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m</a:t>
            </a:r>
            <a:endParaRPr lang="en-US" altLang="pt-PT" sz="1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752600" y="4908281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>
                <a:latin typeface="Times New Roman" pitchFamily="18" charset="0"/>
              </a:rPr>
              <a:t>devolatilization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038600" y="3079481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>
                <a:latin typeface="Times New Roman" pitchFamily="18" charset="0"/>
              </a:rPr>
              <a:t>volatiles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3810000" y="4146281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>
                <a:latin typeface="Times New Roman" pitchFamily="18" charset="0"/>
              </a:rPr>
              <a:t>char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5791200" y="2727056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>
                <a:latin typeface="Times New Roman" pitchFamily="18" charset="0"/>
              </a:rPr>
              <a:t>homogeneous</a:t>
            </a:r>
          </a:p>
          <a:p>
            <a:pPr algn="ctr"/>
            <a:r>
              <a:rPr lang="en-US" altLang="pt-PT" sz="1600">
                <a:latin typeface="Times New Roman" pitchFamily="18" charset="0"/>
              </a:rPr>
              <a:t>combustion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562600" y="3793856"/>
            <a:ext cx="1600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>
                <a:latin typeface="Times New Roman" pitchFamily="18" charset="0"/>
              </a:rPr>
              <a:t>heterogeneous</a:t>
            </a:r>
          </a:p>
          <a:p>
            <a:pPr algn="ctr"/>
            <a:r>
              <a:rPr lang="en-US" altLang="pt-PT" sz="1600">
                <a:latin typeface="Times New Roman" pitchFamily="18" charset="0"/>
              </a:rPr>
              <a:t>combustion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391400" y="3003281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>
                <a:latin typeface="Times New Roman" pitchFamily="18" charset="0"/>
              </a:rPr>
              <a:t>CO</a:t>
            </a:r>
            <a:r>
              <a:rPr lang="en-US" altLang="pt-PT" sz="1600" baseline="-25000">
                <a:latin typeface="Times New Roman" pitchFamily="18" charset="0"/>
              </a:rPr>
              <a:t>2</a:t>
            </a:r>
            <a:r>
              <a:rPr lang="en-US" altLang="pt-PT" sz="1600">
                <a:latin typeface="Times New Roman" pitchFamily="18" charset="0"/>
              </a:rPr>
              <a:t>, H</a:t>
            </a:r>
            <a:r>
              <a:rPr lang="en-US" altLang="pt-PT" sz="1600" baseline="-25000">
                <a:latin typeface="Times New Roman" pitchFamily="18" charset="0"/>
              </a:rPr>
              <a:t>2</a:t>
            </a:r>
            <a:r>
              <a:rPr lang="en-US" altLang="pt-PT" sz="1600">
                <a:latin typeface="Times New Roman" pitchFamily="18" charset="0"/>
              </a:rPr>
              <a:t>O, …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7391400" y="4114531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PT" sz="1600">
                <a:latin typeface="Times New Roman" pitchFamily="18" charset="0"/>
              </a:rPr>
              <a:t>CO</a:t>
            </a:r>
            <a:r>
              <a:rPr lang="en-US" altLang="pt-PT" sz="1600" baseline="-25000">
                <a:latin typeface="Times New Roman" pitchFamily="18" charset="0"/>
              </a:rPr>
              <a:t>2</a:t>
            </a:r>
            <a:r>
              <a:rPr lang="en-US" altLang="pt-PT" sz="1600">
                <a:latin typeface="Times New Roman" pitchFamily="18" charset="0"/>
              </a:rPr>
              <a:t>, H</a:t>
            </a:r>
            <a:r>
              <a:rPr lang="en-US" altLang="pt-PT" sz="1600" baseline="-25000">
                <a:latin typeface="Times New Roman" pitchFamily="18" charset="0"/>
              </a:rPr>
              <a:t>2</a:t>
            </a:r>
            <a:r>
              <a:rPr lang="en-US" altLang="pt-PT" sz="1600">
                <a:latin typeface="Times New Roman" pitchFamily="18" charset="0"/>
              </a:rPr>
              <a:t>O, …</a:t>
            </a:r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H="1" flipV="1">
            <a:off x="2514600" y="3841481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H="1" flipV="1">
            <a:off x="2514600" y="4451081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5400000" flipH="1" flipV="1">
            <a:off x="2170906" y="4108975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6185604" flipH="1" flipV="1">
            <a:off x="2856706" y="4108975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flipV="1">
            <a:off x="2667000" y="3841481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rot="16150892" flipV="1">
            <a:off x="2057400" y="3841481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 rot="10791747" flipV="1">
            <a:off x="2057400" y="4451081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rot="5328340" flipV="1">
            <a:off x="2667000" y="4451081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>
            <a:off x="990600" y="5745028"/>
            <a:ext cx="701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7010400" y="5284653"/>
            <a:ext cx="1252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PT">
                <a:latin typeface="Times New Roman" pitchFamily="18" charset="0"/>
              </a:rPr>
              <a:t>t</a:t>
            </a:r>
            <a:r>
              <a:rPr lang="en-US" altLang="pt-PT" i="1" baseline="-25000">
                <a:latin typeface="Times New Roman" pitchFamily="18" charset="0"/>
              </a:rPr>
              <a:t>char</a:t>
            </a:r>
            <a:r>
              <a:rPr lang="en-US" altLang="pt-PT">
                <a:latin typeface="Times New Roman" pitchFamily="18" charset="0"/>
              </a:rPr>
              <a:t>=1-2sec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78313" y="5336165"/>
            <a:ext cx="1809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PT" dirty="0" err="1">
                <a:latin typeface="Times New Roman" pitchFamily="18" charset="0"/>
              </a:rPr>
              <a:t>t</a:t>
            </a:r>
            <a:r>
              <a:rPr lang="en-US" altLang="pt-PT" i="1" baseline="-25000" dirty="0" err="1">
                <a:latin typeface="Times New Roman" pitchFamily="18" charset="0"/>
              </a:rPr>
              <a:t>volatiles</a:t>
            </a:r>
            <a:r>
              <a:rPr lang="en-US" altLang="pt-PT" dirty="0">
                <a:latin typeface="Times New Roman" pitchFamily="18" charset="0"/>
              </a:rPr>
              <a:t>=50-</a:t>
            </a:r>
            <a:r>
              <a:rPr lang="en-US" altLang="pt-PT" dirty="0" err="1">
                <a:latin typeface="Times New Roman" pitchFamily="18" charset="0"/>
              </a:rPr>
              <a:t>100ms</a:t>
            </a:r>
            <a:endParaRPr lang="en-US" altLang="pt-PT" dirty="0">
              <a:latin typeface="Times New Roman" pitchFamily="18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823912" y="5378315"/>
            <a:ext cx="1552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PT" dirty="0" err="1">
                <a:latin typeface="Times New Roman" pitchFamily="18" charset="0"/>
              </a:rPr>
              <a:t>t</a:t>
            </a:r>
            <a:r>
              <a:rPr lang="en-US" altLang="pt-PT" i="1" baseline="-25000" dirty="0" err="1">
                <a:latin typeface="Times New Roman" pitchFamily="18" charset="0"/>
              </a:rPr>
              <a:t>devolatile</a:t>
            </a:r>
            <a:r>
              <a:rPr lang="en-US" altLang="pt-PT" dirty="0">
                <a:latin typeface="Times New Roman" pitchFamily="18" charset="0"/>
              </a:rPr>
              <a:t>=1-</a:t>
            </a:r>
            <a:r>
              <a:rPr lang="en-US" altLang="pt-PT" dirty="0" err="1">
                <a:latin typeface="Times New Roman" pitchFamily="18" charset="0"/>
              </a:rPr>
              <a:t>5ms</a:t>
            </a:r>
            <a:endParaRPr lang="en-US" altLang="pt-PT" dirty="0">
              <a:latin typeface="Times New Roman" pitchFamily="18" charset="0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7524750" y="5779953"/>
            <a:ext cx="282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pt-PT" sz="2800" i="1">
                <a:latin typeface="Arial" charset="0"/>
              </a:rPr>
              <a:t>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5" y="1009694"/>
            <a:ext cx="4139551" cy="188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utoUpdateAnimBg="0"/>
      <p:bldP spid="35" grpId="0" autoUpdateAnimBg="0"/>
      <p:bldP spid="36" grpId="0" autoUpdateAnimBg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44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p:pic>
        <p:nvPicPr>
          <p:cNvPr id="15362" name="Picture 2" descr="Resultado de imagem para coal ignition temper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" y="958603"/>
            <a:ext cx="401002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gnition temperature of&#10;different materials&#10;Material Ignition Temperature&#10;White Phosphorus 35 degree Celsius&#10;Petrol 246 de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5" t="32246" r="16729" b="24848"/>
          <a:stretch/>
        </p:blipFill>
        <p:spPr bwMode="auto">
          <a:xfrm>
            <a:off x="4254991" y="2112134"/>
            <a:ext cx="4043967" cy="19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368" y="4110169"/>
            <a:ext cx="16192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927" y="443306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Thermogravimetric analysis or </a:t>
            </a:r>
            <a:r>
              <a:rPr lang="en-US" b="1" dirty="0"/>
              <a:t>thermal gravimetric analysis</a:t>
            </a:r>
            <a:r>
              <a:rPr lang="en-US" dirty="0"/>
              <a:t> (</a:t>
            </a:r>
            <a:r>
              <a:rPr lang="en-US" dirty="0" err="1"/>
              <a:t>TGA</a:t>
            </a:r>
            <a:r>
              <a:rPr lang="en-US" dirty="0"/>
              <a:t>) is a method of thermal analysis in which the mass of a sample is measured over time as the temperature changes.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34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45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0456" y="998113"/>
            <a:ext cx="334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COMBUSTION MODEL – 1 layer</a:t>
            </a:r>
            <a:endParaRPr lang="en-GB" b="1" dirty="0"/>
          </a:p>
        </p:txBody>
      </p:sp>
      <p:sp>
        <p:nvSpPr>
          <p:cNvPr id="4" name="Oval 3"/>
          <p:cNvSpPr/>
          <p:nvPr/>
        </p:nvSpPr>
        <p:spPr>
          <a:xfrm>
            <a:off x="792051" y="2067059"/>
            <a:ext cx="309093" cy="2897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20143" y="2683099"/>
            <a:ext cx="452907" cy="4400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50919" y="3406458"/>
            <a:ext cx="587062" cy="6053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85552" y="2067059"/>
            <a:ext cx="6439" cy="3348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88772" y="2683099"/>
            <a:ext cx="0" cy="440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93065" y="3406458"/>
            <a:ext cx="0" cy="6053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77662" y="1983346"/>
            <a:ext cx="95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</a:t>
            </a:r>
            <a:r>
              <a:rPr lang="en-GB" dirty="0" smtClean="0">
                <a:sym typeface="Symbol"/>
              </a:rPr>
              <a:t>m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577662" y="2725891"/>
            <a:ext cx="95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 </a:t>
            </a:r>
            <a:r>
              <a:rPr lang="en-GB" dirty="0" smtClean="0">
                <a:sym typeface="Symbol"/>
              </a:rPr>
              <a:t>m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1577662" y="3575961"/>
            <a:ext cx="108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1000 </a:t>
            </a:r>
            <a:r>
              <a:rPr lang="en-GB" dirty="0" smtClean="0">
                <a:sym typeface="Symbol"/>
              </a:rPr>
              <a:t>m</a:t>
            </a:r>
            <a:endParaRPr lang="en-GB" dirty="0"/>
          </a:p>
        </p:txBody>
      </p:sp>
      <p:pic>
        <p:nvPicPr>
          <p:cNvPr id="18434" name="Picture 2" descr="Resultado de imagem para resistencias em se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46" y="3275882"/>
            <a:ext cx="3870102" cy="14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59498" y="2799961"/>
            <a:ext cx="1307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Kinetic mechanism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276975" y="2805206"/>
            <a:ext cx="138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Diffusion mechanism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76975" y="4340180"/>
                <a:ext cx="1018908" cy="383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pt-PT">
                                  <a:latin typeface="Cambria Math"/>
                                </a:rPr>
                                <m:t>C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975" y="4340180"/>
                <a:ext cx="1018908" cy="383503"/>
              </a:xfrm>
              <a:prstGeom prst="rect">
                <a:avLst/>
              </a:prstGeom>
              <a:blipFill rotWithShape="1">
                <a:blip r:embed="rId4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057623" y="4417454"/>
            <a:ext cx="74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kg/s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6510271" y="3446292"/>
            <a:ext cx="65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s/kg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277673" y="4162599"/>
            <a:ext cx="1262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V=</a:t>
            </a:r>
            <a:r>
              <a:rPr lang="en-GB" dirty="0">
                <a:sym typeface="Symbol"/>
              </a:rPr>
              <a:t> </a:t>
            </a:r>
            <a:r>
              <a:rPr lang="en-GB" dirty="0" smtClean="0">
                <a:sym typeface="Symbol"/>
              </a:rPr>
              <a:t></a:t>
            </a:r>
            <a:r>
              <a:rPr lang="en-GB" dirty="0" err="1" smtClean="0">
                <a:sym typeface="Symbol"/>
              </a:rPr>
              <a:t>yO</a:t>
            </a:r>
            <a:r>
              <a:rPr lang="en-GB" baseline="-25000" dirty="0" err="1" smtClean="0">
                <a:sym typeface="Symbol"/>
              </a:rPr>
              <a:t>2</a:t>
            </a:r>
            <a:endParaRPr lang="en-GB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902834" y="4531931"/>
            <a:ext cx="96592" cy="490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27071" y="5106474"/>
            <a:ext cx="18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 = mass fraction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86477" y="2019031"/>
                <a:ext cx="3022780" cy="706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𝑘𝑖𝑛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sub>
                      </m:sSub>
                      <m:r>
                        <a:rPr lang="pt-P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pt-PT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pt-PT" i="1">
                                      <a:latin typeface="Cambria Math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</a:rPr>
                                    <m:t>𝑂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b="0" i="1" smtClean="0">
                              <a:latin typeface="Cambria Math"/>
                            </a:rPr>
                            <m:t>𝑅</m:t>
                          </m:r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4</m:t>
                          </m:r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P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pt-PT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/>
                                <m:sup>
                                  <m:r>
                                    <a:rPr lang="pt-PT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sub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  <m:sup/>
                          </m:sSubSup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</m:sub>
                          </m:sSub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𝑚𝑖𝑠𝑡</m:t>
                              </m:r>
                            </m:sub>
                          </m:sSub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477" y="2019031"/>
                <a:ext cx="3022780" cy="7068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082584" y="2094441"/>
                <a:ext cx="3022780" cy="660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𝑑𝑖𝑓𝑓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sub>
                      </m:sSub>
                      <m:r>
                        <a:rPr lang="pt-P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+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𝑦𝑂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2,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4</m:t>
                          </m:r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P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pt-PT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  <m:sup/>
                              </m:sSubSup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b/>
                            <m:sup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584" y="2094441"/>
                <a:ext cx="3022780" cy="6602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2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46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119353" y="2305318"/>
            <a:ext cx="334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COMBUSTION MODEL – 1 layer</a:t>
            </a:r>
            <a:endParaRPr lang="en-GB" b="1" dirty="0"/>
          </a:p>
        </p:txBody>
      </p:sp>
      <p:pic>
        <p:nvPicPr>
          <p:cNvPr id="18434" name="Picture 2" descr="Resultado de imagem para resistencias em se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02" y="3717370"/>
            <a:ext cx="3870102" cy="142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87751" y="3987814"/>
            <a:ext cx="6053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r>
              <a:rPr lang="en-GB" baseline="-25000" dirty="0" smtClean="0"/>
              <a:t>kin</a:t>
            </a:r>
            <a:endParaRPr lang="en-GB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534554" y="4656173"/>
                <a:ext cx="812108" cy="3835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pt-PT">
                                  <a:latin typeface="Cambria Math"/>
                                </a:rPr>
                                <m:t>C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554" y="4656173"/>
                <a:ext cx="812108" cy="383503"/>
              </a:xfrm>
              <a:prstGeom prst="rect">
                <a:avLst/>
              </a:prstGeom>
              <a:blipFill rotWithShape="1">
                <a:blip r:embed="rId4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346662" y="4956488"/>
            <a:ext cx="74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kg/s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664467" y="3969777"/>
            <a:ext cx="650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s/kg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854190" y="4489610"/>
            <a:ext cx="77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ym typeface="Symbol"/>
              </a:rPr>
              <a:t>yO</a:t>
            </a:r>
            <a:r>
              <a:rPr lang="en-GB" baseline="-25000" dirty="0" err="1" smtClean="0">
                <a:sym typeface="Symbol"/>
              </a:rPr>
              <a:t>2</a:t>
            </a:r>
            <a:r>
              <a:rPr lang="en-GB" dirty="0" smtClean="0">
                <a:sym typeface="Symbol"/>
              </a:rPr>
              <a:t>=0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854190" y="4973419"/>
            <a:ext cx="96592" cy="490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78427" y="5547962"/>
            <a:ext cx="18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 = mass fraction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6" y="927204"/>
            <a:ext cx="4811422" cy="382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310854" y="4489610"/>
            <a:ext cx="103032" cy="103785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595521" y="4489609"/>
            <a:ext cx="103032" cy="103785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7905947" y="4480778"/>
            <a:ext cx="103032" cy="103785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7925266" y="4480778"/>
            <a:ext cx="9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ym typeface="Symbol"/>
              </a:rPr>
              <a:t>yO</a:t>
            </a:r>
            <a:r>
              <a:rPr lang="en-GB" baseline="-25000" dirty="0" err="1" smtClean="0">
                <a:sym typeface="Symbol"/>
              </a:rPr>
              <a:t>2</a:t>
            </a:r>
            <a:r>
              <a:rPr lang="en-GB" dirty="0" smtClean="0">
                <a:sym typeface="Symbol"/>
              </a:rPr>
              <a:t>= 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058566" y="4010710"/>
            <a:ext cx="117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ym typeface="Symbol"/>
              </a:rPr>
              <a:t>yO</a:t>
            </a:r>
            <a:r>
              <a:rPr lang="en-GB" baseline="-25000" dirty="0" err="1" smtClean="0">
                <a:sym typeface="Symbol"/>
              </a:rPr>
              <a:t>2</a:t>
            </a:r>
            <a:r>
              <a:rPr lang="en-GB" dirty="0" smtClean="0">
                <a:sym typeface="Symbol"/>
              </a:rPr>
              <a:t>=yO</a:t>
            </a:r>
            <a:r>
              <a:rPr lang="en-GB" baseline="-25000" dirty="0" smtClean="0">
                <a:sym typeface="Symbol"/>
              </a:rPr>
              <a:t>2</a:t>
            </a:r>
            <a:r>
              <a:rPr lang="en-GB" dirty="0" smtClean="0">
                <a:sym typeface="Symbol"/>
              </a:rPr>
              <a:t>,s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106514" y="3969777"/>
            <a:ext cx="650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r>
              <a:rPr lang="en-GB" baseline="-25000" dirty="0" smtClean="0"/>
              <a:t>diff</a:t>
            </a:r>
            <a:endParaRPr lang="en-GB" baseline="-25000" dirty="0"/>
          </a:p>
        </p:txBody>
      </p:sp>
      <p:sp>
        <p:nvSpPr>
          <p:cNvPr id="36" name="Oval 35"/>
          <p:cNvSpPr/>
          <p:nvPr/>
        </p:nvSpPr>
        <p:spPr>
          <a:xfrm>
            <a:off x="57956" y="3580327"/>
            <a:ext cx="933718" cy="889867"/>
          </a:xfrm>
          <a:prstGeom prst="ellipse">
            <a:avLst/>
          </a:prstGeom>
          <a:solidFill>
            <a:schemeClr val="bg2">
              <a:alpha val="47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6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47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6612" y="1194783"/>
                <a:ext cx="3022780" cy="649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PT" i="1">
                              <a:latin typeface="Cambria Math"/>
                            </a:rPr>
                            <m:t>𝑘𝑖𝑛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sub>
                      </m:sSub>
                      <m:r>
                        <a:rPr lang="pt-P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4</m:t>
                          </m:r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P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pt-PT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/>
                                <m:sup>
                                  <m:r>
                                    <a:rPr lang="pt-PT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sub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  <m:sup/>
                          </m:sSubSup>
                          <m:sSub>
                            <m:sSub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latin typeface="Cambria Math"/>
                                  <a:ea typeface="Cambria Math"/>
                                  <a:sym typeface="Symbol"/>
                                </a:rPr>
                                <m:t></m:t>
                              </m:r>
                              <m:r>
                                <a:rPr lang="pt-PT" i="1" smtClean="0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12" y="1194783"/>
                <a:ext cx="3022780" cy="6496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51504" y="3258251"/>
                <a:ext cx="2494747" cy="660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𝑑𝑖𝑓𝑓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sub>
                      </m:sSub>
                      <m:r>
                        <a:rPr lang="pt-P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</a:rPr>
                            <m:t>𝑠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+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𝑦𝑂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2,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4</m:t>
                          </m:r>
                          <m:r>
                            <a:rPr lang="pt-PT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pt-PT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pt-PT" i="1" smtClean="0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pt-PT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  <m:sup/>
                              </m:sSubSup>
                              <m:r>
                                <a:rPr lang="pt-PT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  <m:sub/>
                            <m:sup>
                              <m:r>
                                <a:rPr lang="pt-PT" b="0" i="1" smtClean="0">
                                  <a:latin typeface="Cambria Math"/>
                                  <a:ea typeface="Cambria Math"/>
                                </a:rPr>
                                <m:t>𝑀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04" y="3258251"/>
                <a:ext cx="2494747" cy="66024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>
            <a:off x="2670487" y="3918496"/>
            <a:ext cx="32197" cy="6351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09801" y="4555157"/>
            <a:ext cx="232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0.5 x Particle Diameter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871997" y="3306432"/>
            <a:ext cx="302654" cy="8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5202" y="2888919"/>
                <a:ext cx="2329199" cy="396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pt-PT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PT" b="0" i="1" smtClean="0">
                                <a:latin typeface="Cambria Math"/>
                              </a:rPr>
                              <m:t>=</m:t>
                            </m:r>
                            <m:r>
                              <a:rPr lang="pt-PT" i="1"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pt-PT" i="1">
                                <a:latin typeface="Cambria Math"/>
                              </a:rPr>
                              <m:t>𝑂</m:t>
                            </m:r>
                          </m:sub>
                        </m:sSub>
                      </m:e>
                      <m:sub>
                        <m:r>
                          <a:rPr lang="pt-PT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pt-PT" b="0" i="1" smtClean="0">
                        <a:latin typeface="Cambria Math"/>
                      </a:rPr>
                      <m:t>/</m:t>
                    </m:r>
                    <m:r>
                      <a:rPr lang="pt-PT" b="0" i="1" smtClean="0">
                        <a:latin typeface="Cambria Math"/>
                      </a:rPr>
                      <m:t>𝑀𝐶</m:t>
                    </m:r>
                  </m:oMath>
                </a14:m>
                <a:endParaRPr lang="en-GB" baseline="-25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02" y="2888919"/>
                <a:ext cx="2329199" cy="396712"/>
              </a:xfrm>
              <a:prstGeom prst="rect">
                <a:avLst/>
              </a:prstGeom>
              <a:blipFill rotWithShape="1">
                <a:blip r:embed="rId5"/>
                <a:stretch>
                  <a:fillRect l="-2089" t="-6154" b="-184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V="1">
            <a:off x="3021569" y="3749201"/>
            <a:ext cx="859265" cy="50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84938" y="3589974"/>
            <a:ext cx="306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Diffusion rate </a:t>
            </a:r>
            <a:r>
              <a:rPr lang="en-GB" dirty="0" smtClean="0">
                <a:sym typeface="Symbol"/>
              </a:rPr>
              <a:t> 1.2*10</a:t>
            </a:r>
            <a:r>
              <a:rPr lang="en-GB" baseline="30000" dirty="0" smtClean="0">
                <a:sym typeface="Symbol"/>
              </a:rPr>
              <a:t>-4</a:t>
            </a:r>
            <a:r>
              <a:rPr lang="en-GB" dirty="0" smtClean="0">
                <a:sym typeface="Symbol"/>
              </a:rPr>
              <a:t> m</a:t>
            </a:r>
            <a:r>
              <a:rPr lang="en-GB" baseline="30000" dirty="0" smtClean="0">
                <a:sym typeface="Symbol"/>
              </a:rPr>
              <a:t>2</a:t>
            </a:r>
            <a:r>
              <a:rPr lang="en-GB" dirty="0" smtClean="0">
                <a:sym typeface="Symbol"/>
              </a:rPr>
              <a:t>/s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504940" y="1771562"/>
            <a:ext cx="418564" cy="395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23504" y="2056886"/>
            <a:ext cx="373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Mixture density </a:t>
            </a:r>
            <a:r>
              <a:rPr lang="en-GB" i="1" dirty="0" smtClean="0">
                <a:sym typeface="Symbol"/>
              </a:rPr>
              <a:t> </a:t>
            </a:r>
            <a:r>
              <a:rPr lang="en-GB" dirty="0" smtClean="0">
                <a:sym typeface="Symbol"/>
              </a:rPr>
              <a:t>= </a:t>
            </a:r>
            <a:r>
              <a:rPr lang="en-GB" i="1" dirty="0" smtClean="0"/>
              <a:t>P/(R/M*</a:t>
            </a:r>
            <a:r>
              <a:rPr lang="en-GB" i="1" dirty="0" err="1" smtClean="0"/>
              <a:t>Ts</a:t>
            </a:r>
            <a:r>
              <a:rPr lang="en-GB" i="1" dirty="0" smtClean="0"/>
              <a:t>)</a:t>
            </a:r>
          </a:p>
          <a:p>
            <a:r>
              <a:rPr lang="en-GB" dirty="0" smtClean="0"/>
              <a:t>Mixture molar mass</a:t>
            </a:r>
            <a:r>
              <a:rPr lang="en-GB" dirty="0" smtClean="0">
                <a:sym typeface="Symbol"/>
              </a:rPr>
              <a:t> 29 kg/</a:t>
            </a:r>
            <a:r>
              <a:rPr lang="en-GB" dirty="0" err="1" smtClean="0">
                <a:sym typeface="Symbol"/>
              </a:rPr>
              <a:t>kmol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727501" y="1543318"/>
            <a:ext cx="859265" cy="50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86765" y="1282217"/>
            <a:ext cx="399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Kinetic rate </a:t>
            </a:r>
            <a:r>
              <a:rPr lang="en-GB" dirty="0" smtClean="0">
                <a:sym typeface="Symbol"/>
              </a:rPr>
              <a:t> 3*</a:t>
            </a:r>
            <a:r>
              <a:rPr lang="en-GB" dirty="0" err="1" smtClean="0">
                <a:sym typeface="Symbol"/>
              </a:rPr>
              <a:t>10</a:t>
            </a:r>
            <a:r>
              <a:rPr lang="en-GB" baseline="30000" dirty="0" err="1" smtClean="0">
                <a:sym typeface="Symbol"/>
              </a:rPr>
              <a:t>5</a:t>
            </a:r>
            <a:r>
              <a:rPr lang="en-GB" dirty="0" err="1" smtClean="0">
                <a:sym typeface="Symbol"/>
              </a:rPr>
              <a:t>exp</a:t>
            </a:r>
            <a:r>
              <a:rPr lang="en-GB" dirty="0" smtClean="0">
                <a:sym typeface="Symbol"/>
              </a:rPr>
              <a:t> (-17966/</a:t>
            </a:r>
            <a:r>
              <a:rPr lang="en-GB" dirty="0" err="1" smtClean="0">
                <a:sym typeface="Symbol"/>
              </a:rPr>
              <a:t>Ts</a:t>
            </a:r>
            <a:r>
              <a:rPr lang="en-GB" dirty="0" smtClean="0">
                <a:sym typeface="Symbol"/>
              </a:rPr>
              <a:t>) m/s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4988117" y="964774"/>
            <a:ext cx="1667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A.exp</a:t>
            </a:r>
            <a:r>
              <a:rPr lang="en-GB" dirty="0" smtClean="0"/>
              <a:t> (-E</a:t>
            </a:r>
            <a:r>
              <a:rPr lang="en-GB" baseline="-25000" dirty="0" smtClean="0"/>
              <a:t>A</a:t>
            </a:r>
            <a:r>
              <a:rPr lang="en-GB" dirty="0" smtClean="0"/>
              <a:t>/</a:t>
            </a:r>
            <a:r>
              <a:rPr lang="en-GB" dirty="0" err="1" smtClean="0"/>
              <a:t>R.Ts</a:t>
            </a:r>
            <a:r>
              <a:rPr lang="en-GB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8834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48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322757" y="1893195"/>
                <a:ext cx="2603412" cy="112133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/>
                  <a:t>Time for burning =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/>
                      </a:rPr>
                      <m:t>𝐷</m:t>
                    </m:r>
                    <m:r>
                      <a:rPr lang="pt-PT" b="0" i="1" baseline="30000" smtClean="0">
                        <a:latin typeface="Cambria Math"/>
                      </a:rPr>
                      <m:t>2</m:t>
                    </m:r>
                  </m:oMath>
                </a14:m>
                <a:r>
                  <a:rPr lang="en-GB" dirty="0" smtClean="0"/>
                  <a:t>/K</a:t>
                </a:r>
                <a:r>
                  <a:rPr lang="en-GB" baseline="-25000" dirty="0" smtClean="0"/>
                  <a:t>B</a:t>
                </a:r>
              </a:p>
              <a:p>
                <a:endParaRPr lang="en-GB" dirty="0"/>
              </a:p>
              <a:p>
                <a:r>
                  <a:rPr lang="en-GB" dirty="0" smtClean="0"/>
                  <a:t>K</a:t>
                </a:r>
                <a:r>
                  <a:rPr lang="en-GB" baseline="-25000" dirty="0" smtClean="0"/>
                  <a:t>B</a:t>
                </a:r>
                <a:r>
                  <a:rPr lang="en-GB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PT" b="0" i="1" smtClean="0">
                            <a:latin typeface="Cambria Math"/>
                          </a:rPr>
                          <m:t>8</m:t>
                        </m:r>
                        <m:r>
                          <a:rPr lang="pt-PT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sSup>
                          <m:sSupPr>
                            <m:ctrlPr>
                              <a:rPr lang="pt-PT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pt-PT" i="1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pt-PT" b="0" i="1" smtClean="0">
                                <a:latin typeface="Cambria Math"/>
                                <a:ea typeface="Cambria Math"/>
                              </a:rPr>
                              <m:t>𝑀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GB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pt-PT" i="1">
                                <a:latin typeface="Cambria Math"/>
                                <a:ea typeface="Cambria Math"/>
                              </a:rPr>
                              <m:t>𝐶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pt-PT" b="0" i="0" smtClean="0">
                        <a:latin typeface="Cambria Math"/>
                      </a:rPr>
                      <m:t>ln</m:t>
                    </m:r>
                    <m:r>
                      <a:rPr lang="pt-PT" b="0" i="1" smtClean="0">
                        <a:latin typeface="Cambria Math"/>
                      </a:rPr>
                      <m:t>⁡(1+</m:t>
                    </m:r>
                    <m:f>
                      <m:fPr>
                        <m:ctrlPr>
                          <a:rPr lang="pt-PT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t-PT" i="1">
                            <a:latin typeface="Cambria Math"/>
                          </a:rPr>
                          <m:t>𝑦</m:t>
                        </m:r>
                        <m:r>
                          <m:rPr>
                            <m:sty m:val="p"/>
                          </m:rPr>
                          <a:rPr lang="pt-PT">
                            <a:latin typeface="Cambria Math"/>
                          </a:rPr>
                          <m:t>O</m:t>
                        </m:r>
                        <m:r>
                          <a:rPr lang="pt-PT">
                            <a:latin typeface="Cambria Math"/>
                          </a:rPr>
                          <m:t>2,</m:t>
                        </m:r>
                        <m:r>
                          <a:rPr lang="pt-PT" i="1">
                            <a:latin typeface="Cambria Math"/>
                            <a:sym typeface="Symbol"/>
                          </a:rPr>
                          <m:t></m:t>
                        </m:r>
                        <m:r>
                          <m:rPr>
                            <m:nor/>
                          </m:rPr>
                          <a:rPr lang="en-GB" dirty="0"/>
                          <m:t> </m:t>
                        </m:r>
                      </m:num>
                      <m:den>
                        <m:r>
                          <a:rPr lang="pt-PT" b="0" i="1" smtClean="0">
                            <a:latin typeface="Cambria Math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GB" dirty="0" smtClean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757" y="1893195"/>
                <a:ext cx="2603412" cy="1121333"/>
              </a:xfrm>
              <a:prstGeom prst="rect">
                <a:avLst/>
              </a:prstGeom>
              <a:blipFill rotWithShape="1">
                <a:blip r:embed="rId3"/>
                <a:stretch>
                  <a:fillRect l="-1874" t="-27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1275008" y="3938551"/>
            <a:ext cx="5866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Residence </a:t>
            </a:r>
            <a:r>
              <a:rPr lang="en-US" sz="2000" b="1" dirty="0"/>
              <a:t>time in the boiler is typically 2-5 seconds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90274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49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p:pic>
        <p:nvPicPr>
          <p:cNvPr id="1026" name="Picture 2" descr="PM emission for combustion of differently sized coal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9" y="961533"/>
            <a:ext cx="3431191" cy="277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293770"/>
              </p:ext>
            </p:extLst>
          </p:nvPr>
        </p:nvGraphicFramePr>
        <p:xfrm>
          <a:off x="3554570" y="3013655"/>
          <a:ext cx="5190186" cy="3108960"/>
        </p:xfrm>
        <a:graphic>
          <a:graphicData uri="http://schemas.openxmlformats.org/drawingml/2006/table">
            <a:tbl>
              <a:tblPr/>
              <a:tblGrid>
                <a:gridCol w="865031"/>
                <a:gridCol w="865031"/>
                <a:gridCol w="865031"/>
                <a:gridCol w="865031"/>
                <a:gridCol w="865031"/>
                <a:gridCol w="865031"/>
              </a:tblGrid>
              <a:tr h="234691">
                <a:tc rowSpan="2">
                  <a:txBody>
                    <a:bodyPr/>
                    <a:lstStyle/>
                    <a:p>
                      <a:pPr algn="l" fontAlgn="t"/>
                      <a:r>
                        <a:rPr lang="pt-PT" sz="1200" b="0" dirty="0" err="1">
                          <a:effectLst/>
                          <a:latin typeface="Arial"/>
                        </a:rPr>
                        <a:t>Coal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 </a:t>
                      </a:r>
                      <a:r>
                        <a:rPr lang="pt-PT" sz="1200" b="0" dirty="0" err="1">
                          <a:effectLst/>
                          <a:latin typeface="Arial"/>
                        </a:rPr>
                        <a:t>type</a:t>
                      </a:r>
                      <a:endParaRPr lang="pt-PT" sz="1200" b="0" dirty="0">
                        <a:effectLst/>
                        <a:latin typeface="Arial"/>
                      </a:endParaRP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pt-PT" sz="1200" b="0" dirty="0" err="1">
                          <a:effectLst/>
                          <a:latin typeface="Arial"/>
                        </a:rPr>
                        <a:t>Coal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 </a:t>
                      </a:r>
                      <a:r>
                        <a:rPr lang="pt-PT" sz="1200" b="0" dirty="0" err="1">
                          <a:effectLst/>
                          <a:latin typeface="Arial"/>
                        </a:rPr>
                        <a:t>particle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 </a:t>
                      </a:r>
                      <a:r>
                        <a:rPr lang="pt-PT" sz="1200" b="0" dirty="0" err="1">
                          <a:effectLst/>
                          <a:latin typeface="Arial"/>
                        </a:rPr>
                        <a:t>size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, </a:t>
                      </a:r>
                      <a:r>
                        <a:rPr lang="el-GR" sz="1200" b="0" dirty="0">
                          <a:effectLst/>
                          <a:latin typeface="Arial"/>
                        </a:rPr>
                        <a:t>μ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m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pt-PT" sz="1200" b="0" dirty="0" err="1">
                          <a:effectLst/>
                          <a:latin typeface="Arial"/>
                        </a:rPr>
                        <a:t>Ultimate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 </a:t>
                      </a:r>
                      <a:r>
                        <a:rPr lang="pt-PT" sz="1200" b="0" dirty="0" err="1">
                          <a:effectLst/>
                          <a:latin typeface="Arial"/>
                        </a:rPr>
                        <a:t>analysis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, </a:t>
                      </a:r>
                      <a:r>
                        <a:rPr lang="pt-PT" sz="1200" b="0" dirty="0" err="1">
                          <a:effectLst/>
                          <a:latin typeface="Arial"/>
                        </a:rPr>
                        <a:t>wt</a:t>
                      </a:r>
                      <a:r>
                        <a:rPr lang="pt-PT" sz="1200" b="0" dirty="0">
                          <a:effectLst/>
                          <a:latin typeface="Arial"/>
                        </a:rPr>
                        <a:t>.%, </a:t>
                      </a:r>
                      <a:r>
                        <a:rPr lang="pt-PT" sz="1200" b="0" dirty="0" err="1">
                          <a:effectLst/>
                          <a:latin typeface="Arial"/>
                        </a:rPr>
                        <a:t>daf</a:t>
                      </a:r>
                      <a:endParaRPr lang="pt-PT" sz="1200" b="0" dirty="0">
                        <a:effectLst/>
                        <a:latin typeface="Arial"/>
                      </a:endParaRP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125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C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H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N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S+O</a:t>
                      </a:r>
                      <a:r>
                        <a:rPr lang="pt-PT" sz="1200" b="0" u="none" strike="noStrike" baseline="30000">
                          <a:solidFill>
                            <a:srgbClr val="316C9D"/>
                          </a:solidFill>
                          <a:effectLst/>
                          <a:latin typeface="Arial"/>
                          <a:hlinkClick r:id="rId4"/>
                        </a:rPr>
                        <a:t>a</a:t>
                      </a:r>
                      <a:endParaRPr lang="pt-PT" sz="1200" b="0">
                        <a:effectLst/>
                        <a:latin typeface="Arial"/>
                      </a:endParaRP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rowSpan="3"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YZLS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125–250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81.89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5.59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2.31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10.20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63–125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80.13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5.30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2.08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12.49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&lt;63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79.45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5.10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2.07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13.37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rowSpan="3"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Zhangji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125–250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81.46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5.97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1.88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10.69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63–125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80.15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5.64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1.68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12.53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&lt;63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79.58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5.50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1.73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13.19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rowSpan="3"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Wangfg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125–250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85.60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5.38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2.13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6.89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63–125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87.96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6.06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2.19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3.79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46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&lt;63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88.52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5.48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>
                          <a:effectLst/>
                          <a:latin typeface="Arial"/>
                        </a:rPr>
                        <a:t>2.22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t-PT" sz="1200" b="0" dirty="0">
                          <a:effectLst/>
                          <a:latin typeface="Arial"/>
                        </a:rPr>
                        <a:t>3.79</a:t>
                      </a:r>
                    </a:p>
                  </a:txBody>
                  <a:tcPr>
                    <a:lnL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CF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444321" y="5491189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/>
              <a:t>http://www.sciencedirect.com/science/article/pii/S0378382003003060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5501" y="1345408"/>
            <a:ext cx="345985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Less coal particle size more PM emissions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055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</a:t>
            </a:fld>
            <a:endParaRPr lang="en-US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Thermochemistry</a:t>
            </a:r>
            <a:endParaRPr lang="en-GB" sz="2400" b="1" dirty="0"/>
          </a:p>
        </p:txBody>
      </p:sp>
      <p:pic>
        <p:nvPicPr>
          <p:cNvPr id="12" name="Picture 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7"/>
          <a:stretch/>
        </p:blipFill>
        <p:spPr bwMode="auto">
          <a:xfrm>
            <a:off x="349509" y="940186"/>
            <a:ext cx="7740555" cy="218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882" y="3483742"/>
            <a:ext cx="86546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Maximum heat release, max Q</a:t>
            </a:r>
            <a:r>
              <a:rPr lang="en-GB" baseline="-25000" dirty="0" smtClean="0"/>
              <a:t>out</a:t>
            </a:r>
            <a:r>
              <a:rPr lang="en-GB" dirty="0" smtClean="0"/>
              <a:t>: T</a:t>
            </a:r>
            <a:r>
              <a:rPr lang="en-GB" baseline="-25000" dirty="0" smtClean="0"/>
              <a:t>out</a:t>
            </a:r>
            <a:r>
              <a:rPr lang="en-GB" dirty="0" smtClean="0"/>
              <a:t>=T</a:t>
            </a:r>
            <a:r>
              <a:rPr lang="en-GB" baseline="-25000" dirty="0" smtClean="0"/>
              <a:t>in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Maximum flame temperature, T</a:t>
            </a:r>
            <a:r>
              <a:rPr lang="en-GB" baseline="-25000" dirty="0" smtClean="0"/>
              <a:t>ad</a:t>
            </a:r>
            <a:r>
              <a:rPr lang="en-GB" dirty="0" smtClean="0"/>
              <a:t>: </a:t>
            </a:r>
          </a:p>
          <a:p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     Hreag(T</a:t>
            </a:r>
            <a:r>
              <a:rPr lang="en-GB" baseline="-25000" dirty="0" smtClean="0"/>
              <a:t>in</a:t>
            </a:r>
            <a:r>
              <a:rPr lang="en-GB" dirty="0" smtClean="0"/>
              <a:t>)=</a:t>
            </a:r>
            <a:r>
              <a:rPr lang="en-GB" dirty="0" err="1" smtClean="0"/>
              <a:t>Hprod</a:t>
            </a:r>
            <a:r>
              <a:rPr lang="en-GB" dirty="0" smtClean="0"/>
              <a:t> (T</a:t>
            </a:r>
            <a:r>
              <a:rPr lang="en-GB" baseline="-25000" dirty="0" smtClean="0"/>
              <a:t>ad</a:t>
            </a:r>
            <a:r>
              <a:rPr lang="en-GB" dirty="0" smtClean="0"/>
              <a:t>)(constant pressure, e.g. Diesel engine, gas turbine, furnace)</a:t>
            </a:r>
          </a:p>
          <a:p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     Hreag(T</a:t>
            </a:r>
            <a:r>
              <a:rPr lang="en-GB" baseline="-25000" dirty="0" smtClean="0"/>
              <a:t>in</a:t>
            </a:r>
            <a:r>
              <a:rPr lang="en-GB" dirty="0"/>
              <a:t>)=</a:t>
            </a:r>
            <a:r>
              <a:rPr lang="en-GB" dirty="0" err="1"/>
              <a:t>Hprod</a:t>
            </a:r>
            <a:r>
              <a:rPr lang="en-GB" dirty="0"/>
              <a:t> (T</a:t>
            </a:r>
            <a:r>
              <a:rPr lang="en-GB" baseline="-25000" dirty="0"/>
              <a:t>ad</a:t>
            </a:r>
            <a:r>
              <a:rPr lang="en-GB" dirty="0" smtClean="0"/>
              <a:t>)-R(</a:t>
            </a:r>
            <a:r>
              <a:rPr lang="en-GB" dirty="0" err="1" smtClean="0"/>
              <a:t>n</a:t>
            </a:r>
            <a:r>
              <a:rPr lang="en-GB" baseline="-25000" dirty="0" err="1"/>
              <a:t>prod</a:t>
            </a:r>
            <a:r>
              <a:rPr lang="en-GB" dirty="0" err="1" smtClean="0"/>
              <a:t>T</a:t>
            </a:r>
            <a:r>
              <a:rPr lang="en-GB" baseline="-25000" dirty="0" err="1"/>
              <a:t>ad</a:t>
            </a:r>
            <a:r>
              <a:rPr lang="en-GB" dirty="0" err="1" smtClean="0"/>
              <a:t>-n</a:t>
            </a:r>
            <a:r>
              <a:rPr lang="en-GB" baseline="-25000" dirty="0" err="1"/>
              <a:t>reag</a:t>
            </a:r>
            <a:r>
              <a:rPr lang="en-GB" dirty="0" err="1" smtClean="0"/>
              <a:t>T</a:t>
            </a:r>
            <a:r>
              <a:rPr lang="en-GB" baseline="-25000" dirty="0" err="1"/>
              <a:t>in</a:t>
            </a:r>
            <a:r>
              <a:rPr lang="en-GB" dirty="0" smtClean="0"/>
              <a:t>) (constant volume, </a:t>
            </a:r>
            <a:r>
              <a:rPr lang="en-GB" dirty="0"/>
              <a:t>e.g. </a:t>
            </a:r>
            <a:r>
              <a:rPr lang="en-GB" dirty="0" smtClean="0"/>
              <a:t>gasoline </a:t>
            </a:r>
            <a:r>
              <a:rPr lang="en-GB" dirty="0"/>
              <a:t>engine) 	</a:t>
            </a:r>
            <a:r>
              <a:rPr lang="en-GB" dirty="0" smtClean="0"/>
              <a:t>					   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5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50</a:t>
            </a:fld>
            <a:endParaRPr lang="en-US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" t="1203" r="2331"/>
          <a:stretch/>
        </p:blipFill>
        <p:spPr bwMode="auto">
          <a:xfrm rot="5400000">
            <a:off x="2314899" y="-113272"/>
            <a:ext cx="4462537" cy="708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470" y="1307206"/>
            <a:ext cx="212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</a:t>
            </a:r>
            <a:r>
              <a:rPr lang="en-US" dirty="0"/>
              <a:t>of </a:t>
            </a:r>
            <a:r>
              <a:rPr lang="en-US" dirty="0" err="1"/>
              <a:t>PM10</a:t>
            </a:r>
            <a:r>
              <a:rPr lang="en-US" dirty="0"/>
              <a:t> and </a:t>
            </a:r>
            <a:r>
              <a:rPr lang="en-US" dirty="0" err="1"/>
              <a:t>PM2.5</a:t>
            </a:r>
            <a:r>
              <a:rPr lang="en-US" dirty="0"/>
              <a:t> 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26558" y="1886755"/>
            <a:ext cx="772732" cy="824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119352" y="1953537"/>
            <a:ext cx="12879" cy="1066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799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51</a:t>
            </a:fld>
            <a:endParaRPr lang="en-US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81448" y="1141859"/>
            <a:ext cx="260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Scrubber “Spray tower”</a:t>
            </a:r>
            <a:endParaRPr lang="en-GB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2" t="16619" r="12355" b="31643"/>
          <a:stretch/>
        </p:blipFill>
        <p:spPr bwMode="auto">
          <a:xfrm>
            <a:off x="978796" y="1662568"/>
            <a:ext cx="3387144" cy="354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8191" y="1154670"/>
            <a:ext cx="260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“Cyclonic Spray”</a:t>
            </a:r>
            <a:endParaRPr lang="en-GB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4" t="21845" r="15682" b="29892"/>
          <a:stretch/>
        </p:blipFill>
        <p:spPr bwMode="auto">
          <a:xfrm>
            <a:off x="4829577" y="1578642"/>
            <a:ext cx="2614412" cy="40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2897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52</a:t>
            </a:fld>
            <a:endParaRPr lang="en-US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06848" y="2246929"/>
            <a:ext cx="3459857" cy="120032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Combustion of coal main pollutants:</a:t>
            </a:r>
          </a:p>
          <a:p>
            <a:r>
              <a:rPr lang="en-GB" sz="2400" b="1" dirty="0" smtClean="0"/>
              <a:t>NOx and PM!!!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544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53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Combustion in solids</a:t>
            </a:r>
            <a:endParaRPr lang="en-GB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95836" y="1058094"/>
            <a:ext cx="8081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P#16</a:t>
            </a:r>
            <a:r>
              <a:rPr lang="en-US" dirty="0" smtClean="0"/>
              <a:t> Using a one layer coal combustion model estimate the combustion rate of the coal particles. And the time of burning.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470080" y="2455489"/>
            <a:ext cx="309093" cy="2897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98172" y="3071529"/>
            <a:ext cx="452907" cy="4400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28948" y="3794888"/>
            <a:ext cx="587062" cy="6053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63581" y="2455489"/>
            <a:ext cx="6439" cy="3348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66801" y="3071529"/>
            <a:ext cx="0" cy="440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071094" y="3794888"/>
            <a:ext cx="0" cy="6053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55691" y="2371776"/>
            <a:ext cx="95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</a:t>
            </a:r>
            <a:r>
              <a:rPr lang="en-GB" dirty="0" smtClean="0">
                <a:sym typeface="Symbol"/>
              </a:rPr>
              <a:t>m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255691" y="3114321"/>
            <a:ext cx="95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 </a:t>
            </a:r>
            <a:r>
              <a:rPr lang="en-GB" dirty="0" smtClean="0">
                <a:sym typeface="Symbol"/>
              </a:rPr>
              <a:t>m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255691" y="3964391"/>
            <a:ext cx="1083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1000 </a:t>
            </a:r>
            <a:r>
              <a:rPr lang="en-GB" dirty="0" smtClean="0">
                <a:sym typeface="Symbol"/>
              </a:rPr>
              <a:t>m</a:t>
            </a:r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573110" y="2436171"/>
            <a:ext cx="51516" cy="5189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85830" y="2002444"/>
            <a:ext cx="1739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Ts</a:t>
            </a:r>
            <a:r>
              <a:rPr lang="en-GB" dirty="0" smtClean="0"/>
              <a:t>~ 1500 K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28948" y="4614723"/>
            <a:ext cx="229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</a:t>
            </a:r>
            <a:r>
              <a:rPr lang="en-GB" baseline="-25000" dirty="0" smtClean="0"/>
              <a:t>C</a:t>
            </a:r>
            <a:r>
              <a:rPr lang="en-GB" dirty="0" smtClean="0"/>
              <a:t>~ 1900 kg/</a:t>
            </a:r>
            <a:r>
              <a:rPr lang="en-GB" dirty="0" err="1" smtClean="0"/>
              <a:t>m</a:t>
            </a:r>
            <a:r>
              <a:rPr lang="en-GB" baseline="30000" dirty="0" err="1" smtClean="0"/>
              <a:t>3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788275" y="2317560"/>
            <a:ext cx="5460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LcParenR"/>
            </a:pPr>
            <a:r>
              <a:rPr lang="en-GB" dirty="0" smtClean="0"/>
              <a:t>Combustion rate kg/s ????</a:t>
            </a:r>
          </a:p>
          <a:p>
            <a:endParaRPr lang="en-GB" dirty="0" smtClean="0"/>
          </a:p>
          <a:p>
            <a:pPr marL="400050" indent="-400050">
              <a:buAutoNum type="romanLcParenR" startAt="2"/>
            </a:pPr>
            <a:r>
              <a:rPr lang="en-GB" dirty="0" smtClean="0"/>
              <a:t>In what time ??????</a:t>
            </a:r>
          </a:p>
          <a:p>
            <a:pPr marL="400050" indent="-400050">
              <a:buAutoNum type="romanLcParenR" startAt="2"/>
            </a:pPr>
            <a:endParaRPr lang="en-GB" dirty="0" smtClean="0"/>
          </a:p>
          <a:p>
            <a:pPr marL="400050" indent="-400050">
              <a:buAutoNum type="romanLcParenR" startAt="2"/>
            </a:pPr>
            <a:r>
              <a:rPr lang="en-GB" dirty="0" smtClean="0"/>
              <a:t>Estimate the minimum residence time in the boiler for combustion of all coal particles.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0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54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399245" y="1092841"/>
            <a:ext cx="834551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Review#1</a:t>
            </a:r>
            <a:r>
              <a:rPr lang="en-US" dirty="0" smtClean="0"/>
              <a:t> A </a:t>
            </a:r>
            <a:r>
              <a:rPr lang="en-US" dirty="0"/>
              <a:t>mixture of methane gas and air at </a:t>
            </a:r>
            <a:r>
              <a:rPr lang="en-US" dirty="0" smtClean="0"/>
              <a:t>25</a:t>
            </a:r>
            <a:r>
              <a:rPr lang="en-US" baseline="30000" dirty="0" smtClean="0">
                <a:sym typeface="Symbol"/>
              </a:rPr>
              <a:t></a:t>
            </a:r>
            <a:r>
              <a:rPr lang="en-US" dirty="0" smtClean="0"/>
              <a:t>C </a:t>
            </a:r>
            <a:r>
              <a:rPr lang="en-US" dirty="0"/>
              <a:t>and 1 </a:t>
            </a:r>
            <a:r>
              <a:rPr lang="en-US" dirty="0" err="1"/>
              <a:t>atm</a:t>
            </a:r>
            <a:r>
              <a:rPr lang="en-US" dirty="0"/>
              <a:t> is burned in a water heater at </a:t>
            </a:r>
            <a:r>
              <a:rPr lang="en-US" dirty="0" smtClean="0"/>
              <a:t>100</a:t>
            </a:r>
            <a:r>
              <a:rPr lang="en-US" dirty="0"/>
              <a:t>% theoretical air. The mass flow rate of methane is 1.15 kg/h. The exhaust gas temperature was measured to be </a:t>
            </a:r>
            <a:r>
              <a:rPr lang="en-US" dirty="0" smtClean="0"/>
              <a:t>500</a:t>
            </a:r>
            <a:r>
              <a:rPr lang="en-US" baseline="30000" dirty="0">
                <a:sym typeface="Symbol"/>
              </a:rPr>
              <a:t>  </a:t>
            </a:r>
            <a:r>
              <a:rPr lang="en-US" dirty="0" smtClean="0"/>
              <a:t>C </a:t>
            </a:r>
            <a:r>
              <a:rPr lang="en-US" dirty="0"/>
              <a:t>and approximately </a:t>
            </a:r>
            <a:r>
              <a:rPr lang="en-US" dirty="0" smtClean="0"/>
              <a:t>1 </a:t>
            </a:r>
            <a:r>
              <a:rPr lang="en-US" dirty="0" err="1" smtClean="0"/>
              <a:t>atm</a:t>
            </a:r>
            <a:r>
              <a:rPr lang="en-US" dirty="0" smtClean="0"/>
              <a:t> and is subjected to exhaust </a:t>
            </a:r>
            <a:r>
              <a:rPr lang="en-US" dirty="0" err="1" smtClean="0"/>
              <a:t>aftertreatment</a:t>
            </a:r>
            <a:r>
              <a:rPr lang="en-US" dirty="0" smtClean="0"/>
              <a:t>. </a:t>
            </a:r>
            <a:r>
              <a:rPr lang="en-US" dirty="0"/>
              <a:t>The volumetric flow rate of cold water (at </a:t>
            </a:r>
            <a:r>
              <a:rPr lang="en-US" dirty="0" smtClean="0"/>
              <a:t>22</a:t>
            </a:r>
            <a:r>
              <a:rPr lang="en-US" baseline="30000" dirty="0">
                <a:sym typeface="Symbol"/>
              </a:rPr>
              <a:t>  </a:t>
            </a:r>
            <a:r>
              <a:rPr lang="en-US" dirty="0" smtClean="0"/>
              <a:t>C</a:t>
            </a:r>
            <a:r>
              <a:rPr lang="en-US" dirty="0"/>
              <a:t>) to the heater is 4 L/min.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FontTx/>
              <a:buAutoNum type="alphaLcParenBoth"/>
            </a:pPr>
            <a:r>
              <a:rPr lang="en-US" dirty="0" smtClean="0"/>
              <a:t>Determine </a:t>
            </a:r>
            <a:r>
              <a:rPr lang="en-US" dirty="0"/>
              <a:t>the combustion efficiency.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Calculate </a:t>
            </a:r>
            <a:r>
              <a:rPr lang="en-US" dirty="0"/>
              <a:t>the temperature of the hot water if the heat exchanger were to have an efficiency of 1.0, i.e., perfect heat transfer</a:t>
            </a:r>
            <a:r>
              <a:rPr lang="en-US" dirty="0" smtClean="0"/>
              <a:t>. </a:t>
            </a:r>
          </a:p>
          <a:p>
            <a:pPr marL="342900" indent="-342900">
              <a:buAutoNum type="alphaLcParenBoth"/>
            </a:pPr>
            <a:r>
              <a:rPr lang="en-US" dirty="0" smtClean="0"/>
              <a:t>Consider the following concentrations of emissions at the combustion products: 5000 ppm NO. Estimate the NO exhaust gas emissions in g/h.</a:t>
            </a:r>
          </a:p>
          <a:p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053" y="2304420"/>
            <a:ext cx="5335978" cy="27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0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55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534472" y="1154686"/>
            <a:ext cx="80814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Review#2</a:t>
            </a:r>
            <a:r>
              <a:rPr lang="en-US" dirty="0" smtClean="0"/>
              <a:t> (</a:t>
            </a:r>
            <a:r>
              <a:rPr lang="en-US" dirty="0" err="1" smtClean="0"/>
              <a:t>exercicio</a:t>
            </a:r>
            <a:r>
              <a:rPr lang="en-US" dirty="0" smtClean="0"/>
              <a:t> 12.4 </a:t>
            </a:r>
            <a:r>
              <a:rPr lang="en-US" dirty="0" err="1" smtClean="0"/>
              <a:t>livro</a:t>
            </a:r>
            <a:r>
              <a:rPr lang="en-US" dirty="0" smtClean="0"/>
              <a:t> </a:t>
            </a:r>
            <a:r>
              <a:rPr lang="en-US" dirty="0" err="1" smtClean="0"/>
              <a:t>Português</a:t>
            </a:r>
            <a:r>
              <a:rPr lang="en-US" dirty="0" smtClean="0"/>
              <a:t>) Uma </a:t>
            </a:r>
            <a:r>
              <a:rPr lang="en-US" dirty="0" err="1" smtClean="0"/>
              <a:t>caldeira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central </a:t>
            </a:r>
            <a:r>
              <a:rPr lang="en-US" dirty="0" err="1" smtClean="0"/>
              <a:t>termoelétrica</a:t>
            </a:r>
            <a:r>
              <a:rPr lang="en-US" dirty="0" smtClean="0"/>
              <a:t> é </a:t>
            </a:r>
            <a:r>
              <a:rPr lang="en-US" dirty="0" err="1" smtClean="0"/>
              <a:t>alimentada</a:t>
            </a:r>
            <a:r>
              <a:rPr lang="en-US" dirty="0" smtClean="0"/>
              <a:t> com um fuel-</a:t>
            </a:r>
            <a:r>
              <a:rPr lang="en-US" dirty="0" err="1" smtClean="0"/>
              <a:t>óleo</a:t>
            </a:r>
            <a:r>
              <a:rPr lang="en-US" dirty="0" smtClean="0"/>
              <a:t> residual que </a:t>
            </a:r>
            <a:r>
              <a:rPr lang="en-US" dirty="0" err="1" smtClean="0"/>
              <a:t>apresenta</a:t>
            </a:r>
            <a:r>
              <a:rPr lang="en-US" dirty="0" smtClean="0"/>
              <a:t> a </a:t>
            </a:r>
            <a:r>
              <a:rPr lang="en-US" dirty="0" err="1" smtClean="0"/>
              <a:t>seguinte</a:t>
            </a:r>
            <a:r>
              <a:rPr lang="en-US" dirty="0" smtClean="0"/>
              <a:t> </a:t>
            </a:r>
            <a:r>
              <a:rPr lang="en-US" dirty="0" err="1" smtClean="0"/>
              <a:t>composição</a:t>
            </a:r>
            <a:r>
              <a:rPr lang="en-US" dirty="0" smtClean="0"/>
              <a:t> </a:t>
            </a:r>
            <a:r>
              <a:rPr lang="en-US" dirty="0" err="1" smtClean="0"/>
              <a:t>mássica</a:t>
            </a:r>
            <a:r>
              <a:rPr lang="en-US" dirty="0" smtClean="0"/>
              <a:t> </a:t>
            </a:r>
            <a:r>
              <a:rPr lang="en-US" dirty="0" err="1" smtClean="0"/>
              <a:t>elementar</a:t>
            </a:r>
            <a:r>
              <a:rPr lang="en-US" dirty="0"/>
              <a:t> </a:t>
            </a:r>
            <a:r>
              <a:rPr lang="en-US" dirty="0" err="1" smtClean="0"/>
              <a:t>indicada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tabela</a:t>
            </a:r>
            <a:r>
              <a:rPr lang="en-US" dirty="0" smtClean="0"/>
              <a:t>. </a:t>
            </a:r>
            <a:r>
              <a:rPr lang="en-US" dirty="0" err="1" smtClean="0"/>
              <a:t>Considerando</a:t>
            </a:r>
            <a:r>
              <a:rPr lang="en-US" dirty="0" smtClean="0"/>
              <a:t> </a:t>
            </a:r>
            <a:r>
              <a:rPr lang="en-US" dirty="0" err="1" smtClean="0"/>
              <a:t>combustão</a:t>
            </a:r>
            <a:r>
              <a:rPr lang="en-US" dirty="0" smtClean="0"/>
              <a:t> </a:t>
            </a:r>
            <a:r>
              <a:rPr lang="en-US" dirty="0" err="1" smtClean="0"/>
              <a:t>completa</a:t>
            </a:r>
            <a:r>
              <a:rPr lang="en-US" dirty="0" smtClean="0"/>
              <a:t> com 25% de </a:t>
            </a:r>
            <a:r>
              <a:rPr lang="en-US" dirty="0" err="1" smtClean="0"/>
              <a:t>excesso</a:t>
            </a:r>
            <a:r>
              <a:rPr lang="en-US" dirty="0" smtClean="0"/>
              <a:t> de </a:t>
            </a:r>
            <a:r>
              <a:rPr lang="en-US" dirty="0" err="1" smtClean="0"/>
              <a:t>ar</a:t>
            </a:r>
            <a:r>
              <a:rPr lang="en-US" dirty="0" smtClean="0"/>
              <a:t>, </a:t>
            </a:r>
          </a:p>
          <a:p>
            <a:pPr marL="400050" indent="-400050">
              <a:buAutoNum type="romanLcParenR"/>
            </a:pPr>
            <a:r>
              <a:rPr lang="en-US" dirty="0" err="1" smtClean="0"/>
              <a:t>Estime</a:t>
            </a:r>
            <a:r>
              <a:rPr lang="en-US" dirty="0" smtClean="0"/>
              <a:t> a </a:t>
            </a:r>
            <a:r>
              <a:rPr lang="en-US" dirty="0" err="1" smtClean="0"/>
              <a:t>relação</a:t>
            </a:r>
            <a:r>
              <a:rPr lang="en-US" dirty="0" smtClean="0"/>
              <a:t> (A/F)</a:t>
            </a:r>
            <a:r>
              <a:rPr lang="en-US" dirty="0" err="1" smtClean="0"/>
              <a:t>st.</a:t>
            </a:r>
            <a:r>
              <a:rPr lang="en-US" dirty="0" smtClean="0"/>
              <a:t> </a:t>
            </a:r>
          </a:p>
          <a:p>
            <a:pPr marL="400050" indent="-400050">
              <a:buAutoNum type="romanLcParenR"/>
            </a:pPr>
            <a:r>
              <a:rPr lang="en-US" dirty="0" err="1" smtClean="0"/>
              <a:t>Estime</a:t>
            </a:r>
            <a:r>
              <a:rPr lang="en-US" dirty="0" smtClean="0"/>
              <a:t> a </a:t>
            </a:r>
            <a:r>
              <a:rPr lang="en-US" dirty="0" err="1" smtClean="0"/>
              <a:t>concentração</a:t>
            </a:r>
            <a:r>
              <a:rPr lang="en-US" dirty="0" smtClean="0"/>
              <a:t> </a:t>
            </a:r>
            <a:r>
              <a:rPr lang="en-US" dirty="0" err="1" smtClean="0"/>
              <a:t>mássica</a:t>
            </a:r>
            <a:r>
              <a:rPr lang="en-US" dirty="0" smtClean="0"/>
              <a:t> de SO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produtos</a:t>
            </a:r>
            <a:r>
              <a:rPr lang="en-US" dirty="0" smtClean="0"/>
              <a:t> de </a:t>
            </a:r>
            <a:r>
              <a:rPr lang="en-US" dirty="0" err="1" smtClean="0"/>
              <a:t>combustão</a:t>
            </a:r>
            <a:r>
              <a:rPr lang="en-US" dirty="0" smtClean="0"/>
              <a:t>.</a:t>
            </a:r>
          </a:p>
          <a:p>
            <a:pPr marL="400050" indent="-400050">
              <a:buAutoNum type="romanLcParenR"/>
            </a:pPr>
            <a:r>
              <a:rPr lang="en-US" dirty="0" smtClean="0"/>
              <a:t>Compare com o </a:t>
            </a:r>
            <a:r>
              <a:rPr lang="en-US" dirty="0" err="1" smtClean="0"/>
              <a:t>limite</a:t>
            </a:r>
            <a:r>
              <a:rPr lang="en-US" dirty="0" smtClean="0"/>
              <a:t> </a:t>
            </a:r>
            <a:r>
              <a:rPr lang="en-US" dirty="0" err="1" smtClean="0"/>
              <a:t>seco</a:t>
            </a:r>
            <a:r>
              <a:rPr lang="en-US" dirty="0" smtClean="0"/>
              <a:t> a 3% de O</a:t>
            </a:r>
            <a:r>
              <a:rPr lang="en-US" baseline="-25000" dirty="0" smtClean="0"/>
              <a:t>2</a:t>
            </a:r>
            <a:r>
              <a:rPr lang="en-US" dirty="0" smtClean="0"/>
              <a:t> de 200 mg/</a:t>
            </a:r>
            <a:r>
              <a:rPr lang="en-US" dirty="0" err="1" smtClean="0"/>
              <a:t>Nm3</a:t>
            </a:r>
            <a:r>
              <a:rPr lang="en-US" dirty="0" smtClean="0"/>
              <a:t>.</a:t>
            </a:r>
          </a:p>
          <a:p>
            <a:pPr marL="400050" indent="-400050">
              <a:buAutoNum type="romanLcParenR"/>
            </a:pPr>
            <a:r>
              <a:rPr lang="en-US" dirty="0" err="1" smtClean="0"/>
              <a:t>Pode</a:t>
            </a:r>
            <a:r>
              <a:rPr lang="en-US" dirty="0" smtClean="0"/>
              <a:t> </a:t>
            </a:r>
            <a:r>
              <a:rPr lang="en-US" dirty="0" err="1" smtClean="0"/>
              <a:t>estimar</a:t>
            </a:r>
            <a:r>
              <a:rPr lang="en-US" dirty="0" smtClean="0"/>
              <a:t> a </a:t>
            </a:r>
            <a:r>
              <a:rPr lang="en-US" dirty="0" err="1" smtClean="0"/>
              <a:t>concentração</a:t>
            </a:r>
            <a:r>
              <a:rPr lang="en-US" dirty="0" smtClean="0"/>
              <a:t> de </a:t>
            </a:r>
            <a:r>
              <a:rPr lang="en-US" dirty="0" err="1" smtClean="0"/>
              <a:t>partículas</a:t>
            </a:r>
            <a:r>
              <a:rPr lang="en-US" dirty="0" smtClean="0"/>
              <a:t> no escape? Como?</a:t>
            </a: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22496"/>
              </p:ext>
            </p:extLst>
          </p:nvPr>
        </p:nvGraphicFramePr>
        <p:xfrm>
          <a:off x="2095635" y="3694933"/>
          <a:ext cx="38672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642"/>
                <a:gridCol w="193364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86.4%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9.8%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0.35%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1.13%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2.28%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Cinzas</a:t>
                      </a:r>
                      <a:r>
                        <a:rPr lang="en-GB" dirty="0" smtClean="0"/>
                        <a:t>/Ash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0.04%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2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56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399245" y="957612"/>
            <a:ext cx="8345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Review#3</a:t>
            </a:r>
            <a:r>
              <a:rPr lang="en-US" dirty="0" smtClean="0"/>
              <a:t> Ultimate analysis </a:t>
            </a:r>
            <a:r>
              <a:rPr lang="en-US" dirty="0" smtClean="0"/>
              <a:t>(</a:t>
            </a:r>
            <a:r>
              <a:rPr lang="en-US" dirty="0" smtClean="0"/>
              <a:t>dry basis </a:t>
            </a:r>
            <a:r>
              <a:rPr lang="en-US" dirty="0" err="1" smtClean="0"/>
              <a:t>wt</a:t>
            </a:r>
            <a:r>
              <a:rPr lang="en-US" dirty="0" smtClean="0"/>
              <a:t>%)</a:t>
            </a:r>
          </a:p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68460"/>
              </p:ext>
            </p:extLst>
          </p:nvPr>
        </p:nvGraphicFramePr>
        <p:xfrm>
          <a:off x="4984121" y="975977"/>
          <a:ext cx="3119910" cy="6096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39970"/>
                <a:gridCol w="1039970"/>
                <a:gridCol w="103997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C</a:t>
                      </a:r>
                      <a:endParaRPr lang="pt-PT" dirty="0"/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H</a:t>
                      </a:r>
                      <a:endParaRPr lang="pt-PT" dirty="0"/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O</a:t>
                      </a:r>
                      <a:endParaRPr lang="pt-PT" dirty="0"/>
                    </a:p>
                  </a:txBody>
                  <a:tcPr marL="15240" marR="15240" marT="15240" marB="15240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PT" dirty="0" smtClean="0"/>
                        <a:t>52.30</a:t>
                      </a:r>
                      <a:endParaRPr lang="pt-PT" dirty="0"/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7.00</a:t>
                      </a:r>
                    </a:p>
                  </a:txBody>
                  <a:tcPr marL="15240" marR="15240" marT="15240" marB="152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40.10</a:t>
                      </a:r>
                    </a:p>
                  </a:txBody>
                  <a:tcPr marL="15240" marR="15240" marT="15240" marB="1524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92171" y="3618582"/>
            <a:ext cx="737503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Determine the </a:t>
            </a:r>
            <a:r>
              <a:rPr lang="en-GB" b="1" dirty="0" err="1" smtClean="0"/>
              <a:t>ar</a:t>
            </a:r>
            <a:r>
              <a:rPr lang="en-GB" dirty="0" smtClean="0"/>
              <a:t> and </a:t>
            </a:r>
            <a:r>
              <a:rPr lang="en-GB" b="1" dirty="0" err="1" smtClean="0"/>
              <a:t>daf</a:t>
            </a:r>
            <a:r>
              <a:rPr lang="en-GB" dirty="0" smtClean="0"/>
              <a:t> ultimate analysis.</a:t>
            </a:r>
          </a:p>
          <a:p>
            <a:pPr marL="342900" indent="-342900">
              <a:buFont typeface="+mj-lt"/>
              <a:buAutoNum type="alphaLcParenR"/>
            </a:pPr>
            <a:endParaRPr lang="en-GB" dirty="0" smtClean="0"/>
          </a:p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What is the fuel according </a:t>
            </a:r>
            <a:r>
              <a:rPr lang="en-GB" dirty="0" smtClean="0"/>
              <a:t>to the </a:t>
            </a:r>
            <a:r>
              <a:rPr lang="en-GB" dirty="0" err="1" smtClean="0"/>
              <a:t>Seyler</a:t>
            </a:r>
            <a:r>
              <a:rPr lang="en-GB" dirty="0" smtClean="0"/>
              <a:t> diagram?</a:t>
            </a:r>
          </a:p>
          <a:p>
            <a:pPr marL="342900" indent="-342900">
              <a:buFont typeface="+mj-lt"/>
              <a:buAutoNum type="alphaLcParenR"/>
            </a:pPr>
            <a:endParaRPr lang="en-GB" dirty="0" smtClean="0"/>
          </a:p>
          <a:p>
            <a:pPr marL="342900" indent="-342900">
              <a:buFont typeface="+mj-lt"/>
              <a:buAutoNum type="alphaLcParenR"/>
            </a:pPr>
            <a:r>
              <a:rPr lang="en-GB" dirty="0" smtClean="0"/>
              <a:t>What would be the (</a:t>
            </a:r>
            <a:r>
              <a:rPr lang="en-GB" dirty="0" smtClean="0">
                <a:sym typeface="Symbol"/>
              </a:rPr>
              <a:t>A/F)s in mass and molar basis?</a:t>
            </a:r>
          </a:p>
          <a:p>
            <a:pPr marL="342900" indent="-342900">
              <a:buFont typeface="+mj-lt"/>
              <a:buAutoNum type="alphaLcParenR"/>
            </a:pPr>
            <a:endParaRPr lang="en-GB" dirty="0" smtClean="0">
              <a:sym typeface="Symbol"/>
            </a:endParaRPr>
          </a:p>
          <a:p>
            <a:pPr marL="342900" indent="-342900">
              <a:buFont typeface="+mj-lt"/>
              <a:buAutoNum type="alphaLcParenR"/>
            </a:pPr>
            <a:r>
              <a:rPr lang="en-GB" dirty="0" smtClean="0">
                <a:sym typeface="Symbol"/>
              </a:rPr>
              <a:t>What will be the first thing that is burned? Estimate its chemical formula.</a:t>
            </a:r>
          </a:p>
          <a:p>
            <a:pPr marL="342900" indent="-342900">
              <a:buFont typeface="+mj-lt"/>
              <a:buAutoNum type="alphaLcParenR"/>
            </a:pPr>
            <a:endParaRPr lang="en-GB" dirty="0" smtClean="0">
              <a:sym typeface="Symbol"/>
            </a:endParaRPr>
          </a:p>
          <a:p>
            <a:pPr marL="342900" indent="-342900">
              <a:buFont typeface="+mj-lt"/>
              <a:buAutoNum type="alphaLcParenR"/>
            </a:pPr>
            <a:r>
              <a:rPr lang="en-GB" dirty="0" smtClean="0">
                <a:sym typeface="Symbol"/>
              </a:rPr>
              <a:t>What would be the colour of the flame in a forest fire situation? Justify.</a:t>
            </a:r>
            <a:endParaRPr lang="en-GB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026643"/>
              </p:ext>
            </p:extLst>
          </p:nvPr>
        </p:nvGraphicFramePr>
        <p:xfrm>
          <a:off x="1043190" y="1617629"/>
          <a:ext cx="6652789" cy="1828800"/>
        </p:xfrm>
        <a:graphic>
          <a:graphicData uri="http://schemas.openxmlformats.org/drawingml/2006/table">
            <a:tbl>
              <a:tblPr/>
              <a:tblGrid>
                <a:gridCol w="588854"/>
                <a:gridCol w="1360406"/>
                <a:gridCol w="1846771"/>
                <a:gridCol w="588854"/>
                <a:gridCol w="755968"/>
                <a:gridCol w="755968"/>
                <a:gridCol w="755968"/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err="1" smtClean="0">
                          <a:effectLst/>
                        </a:rPr>
                        <a:t>Proximate</a:t>
                      </a:r>
                      <a:r>
                        <a:rPr lang="pt-PT" dirty="0" smtClean="0">
                          <a:effectLst/>
                        </a:rPr>
                        <a:t> </a:t>
                      </a:r>
                      <a:r>
                        <a:rPr lang="pt-PT" dirty="0" err="1" smtClean="0">
                          <a:effectLst/>
                        </a:rPr>
                        <a:t>analysis</a:t>
                      </a:r>
                      <a:endParaRPr lang="pt-PT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 smtClean="0">
                          <a:effectLst/>
                        </a:rPr>
                        <a:t>ar</a:t>
                      </a:r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PT" dirty="0" err="1" smtClean="0">
                          <a:effectLst/>
                        </a:rPr>
                        <a:t>dry</a:t>
                      </a:r>
                      <a:r>
                        <a:rPr lang="pt-PT" dirty="0" smtClean="0">
                          <a:effectLst/>
                        </a:rPr>
                        <a:t>             </a:t>
                      </a:r>
                      <a:r>
                        <a:rPr lang="pt-PT" dirty="0" err="1" smtClean="0">
                          <a:effectLst/>
                        </a:rPr>
                        <a:t>daf</a:t>
                      </a:r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pt-PT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err="1">
                          <a:effectLst/>
                        </a:rPr>
                        <a:t>Moisture</a:t>
                      </a:r>
                      <a:r>
                        <a:rPr lang="pt-PT" dirty="0">
                          <a:effectLst/>
                        </a:rPr>
                        <a:t> </a:t>
                      </a:r>
                      <a:r>
                        <a:rPr lang="pt-PT" dirty="0" err="1">
                          <a:effectLst/>
                        </a:rPr>
                        <a:t>content</a:t>
                      </a:r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err="1">
                          <a:effectLst/>
                        </a:rPr>
                        <a:t>wt</a:t>
                      </a:r>
                      <a:r>
                        <a:rPr lang="pt-PT" dirty="0">
                          <a:effectLst/>
                        </a:rPr>
                        <a:t>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>
                          <a:effectLst/>
                        </a:rPr>
                        <a:t>3.87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pt-PT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>
                          <a:effectLst/>
                        </a:rPr>
                        <a:t>Volatile matter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>
                          <a:effectLst/>
                        </a:rPr>
                        <a:t>wt%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>
                          <a:effectLst/>
                        </a:rPr>
                        <a:t>76.90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>
                          <a:effectLst/>
                        </a:rPr>
                        <a:t>80.00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>
                          <a:effectLst/>
                        </a:rPr>
                        <a:t>80.48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pt-PT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err="1">
                          <a:effectLst/>
                        </a:rPr>
                        <a:t>Ash</a:t>
                      </a:r>
                      <a:r>
                        <a:rPr lang="pt-PT" dirty="0">
                          <a:effectLst/>
                        </a:rPr>
                        <a:t> </a:t>
                      </a:r>
                      <a:r>
                        <a:rPr lang="pt-PT" dirty="0" err="1" smtClean="0">
                          <a:effectLst/>
                        </a:rPr>
                        <a:t>content</a:t>
                      </a:r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>
                          <a:effectLst/>
                        </a:rPr>
                        <a:t>wt%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>
                          <a:effectLst/>
                        </a:rPr>
                        <a:t>0.58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>
                          <a:effectLst/>
                        </a:rPr>
                        <a:t>0.60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t-PT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pt-PT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pt-PT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 dirty="0" err="1">
                          <a:effectLst/>
                        </a:rPr>
                        <a:t>Fixed</a:t>
                      </a:r>
                      <a:r>
                        <a:rPr lang="pt-PT" dirty="0">
                          <a:effectLst/>
                        </a:rPr>
                        <a:t> </a:t>
                      </a:r>
                      <a:r>
                        <a:rPr lang="pt-PT" dirty="0" err="1">
                          <a:effectLst/>
                        </a:rPr>
                        <a:t>carbon</a:t>
                      </a:r>
                      <a:endParaRPr lang="pt-PT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PT">
                          <a:effectLst/>
                        </a:rPr>
                        <a:t>wt%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>
                          <a:effectLst/>
                        </a:rPr>
                        <a:t>18.65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>
                          <a:effectLst/>
                        </a:rPr>
                        <a:t>19.40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PT" dirty="0">
                          <a:effectLst/>
                        </a:rPr>
                        <a:t>19.52</a:t>
                      </a:r>
                    </a:p>
                  </a:txBody>
                  <a:tcPr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4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57</a:t>
            </a:fld>
            <a:endParaRPr lang="en-US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Assignement</a:t>
            </a:r>
            <a:r>
              <a:rPr lang="en-US" sz="2400" b="1" dirty="0" smtClean="0"/>
              <a:t> #2</a:t>
            </a:r>
            <a:endParaRPr lang="en-GB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4" y="1159703"/>
            <a:ext cx="52736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594" y="1918952"/>
            <a:ext cx="3989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Deliver: 21 May 2019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Excel+pdf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5 </a:t>
            </a:r>
            <a:r>
              <a:rPr lang="en-GB" dirty="0" err="1" smtClean="0"/>
              <a:t>val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12" y="2168771"/>
            <a:ext cx="64008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99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0414" y="3177649"/>
            <a:ext cx="508317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Obrigado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06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1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6</a:t>
            </a:fld>
            <a:endParaRPr lang="en-US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Thermochemistry</a:t>
            </a:r>
            <a:endParaRPr lang="en-GB" sz="2400" b="1" dirty="0"/>
          </a:p>
        </p:txBody>
      </p:sp>
      <p:pic>
        <p:nvPicPr>
          <p:cNvPr id="12" name="Picture 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7"/>
          <a:stretch/>
        </p:blipFill>
        <p:spPr bwMode="auto">
          <a:xfrm>
            <a:off x="349509" y="940186"/>
            <a:ext cx="7740555" cy="218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7882" y="3483742"/>
            <a:ext cx="86546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Ideal stoichiometric combustion</a:t>
            </a:r>
          </a:p>
          <a:p>
            <a:endParaRPr lang="en-GB" baseline="-25000" dirty="0"/>
          </a:p>
          <a:p>
            <a:endParaRPr lang="en-GB" baseline="-25000" dirty="0" smtClean="0"/>
          </a:p>
          <a:p>
            <a:endParaRPr lang="en-GB" baseline="-25000" dirty="0" smtClean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Real stoichiometric combustion</a:t>
            </a:r>
          </a:p>
          <a:p>
            <a:endParaRPr lang="en-GB" dirty="0" smtClean="0"/>
          </a:p>
          <a:p>
            <a:r>
              <a:rPr lang="en-GB" dirty="0"/>
              <a:t>	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     					   	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6733" y="3896079"/>
                <a:ext cx="8622707" cy="490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pt-PT" sz="24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pt-PT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pt-PT" sz="24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pt-PT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i="1"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pt-PT" sz="24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pt-PT" sz="2400" i="1">
                          <a:latin typeface="Cambria Math"/>
                        </a:rPr>
                        <m:t>+</m:t>
                      </m:r>
                      <m:r>
                        <a:rPr lang="pt-PT" sz="2400" i="1">
                          <a:latin typeface="Cambria Math"/>
                        </a:rPr>
                        <m:t>𝑛</m:t>
                      </m:r>
                      <m:d>
                        <m:dPr>
                          <m:ctrlPr>
                            <a:rPr lang="pt-PT" sz="2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sz="2400" i="1">
                                  <a:latin typeface="Cambria Math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pt-PT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i="1">
                              <a:latin typeface="Cambria Math"/>
                            </a:rPr>
                            <m:t>+</m:t>
                          </m:r>
                          <m:r>
                            <a:rPr lang="pt-PT" sz="2400" b="0" i="1" smtClean="0">
                              <a:latin typeface="Cambria Math"/>
                            </a:rPr>
                            <m:t>3.76</m:t>
                          </m:r>
                          <m:sSub>
                            <m:sSubPr>
                              <m:ctrlPr>
                                <a:rPr lang="pt-PT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t-PT" sz="24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PT" sz="2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pt-PT" sz="2400" i="1">
                          <a:latin typeface="Cambria Math"/>
                        </a:rPr>
                        <m:t>→</m:t>
                      </m:r>
                      <m:r>
                        <a:rPr lang="pt-PT" sz="2400" i="1">
                          <a:latin typeface="Cambria Math"/>
                        </a:rPr>
                        <m:t>𝑥𝐶</m:t>
                      </m:r>
                      <m:sSub>
                        <m:sSubPr>
                          <m:ctrlPr>
                            <a:rPr lang="pt-PT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i="1"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pt-PT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pt-PT" sz="2400" i="1">
                          <a:latin typeface="Cambria Math"/>
                        </a:rPr>
                        <m:t>+</m:t>
                      </m:r>
                      <m:r>
                        <a:rPr lang="pt-PT" sz="2400" i="1">
                          <a:latin typeface="Cambria Math"/>
                        </a:rPr>
                        <m:t>𝑦</m:t>
                      </m:r>
                      <m:sSub>
                        <m:sSubPr>
                          <m:ctrlPr>
                            <a:rPr lang="pt-PT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pt-PT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pt-PT" sz="2400" i="1">
                          <a:latin typeface="Cambria Math"/>
                        </a:rPr>
                        <m:t>𝑂</m:t>
                      </m:r>
                      <m:r>
                        <a:rPr lang="pt-PT" sz="2400" i="1">
                          <a:latin typeface="Cambria Math"/>
                        </a:rPr>
                        <m:t>+3.76</m:t>
                      </m:r>
                      <m:r>
                        <a:rPr lang="pt-PT" sz="2400" b="0" i="1" smtClean="0">
                          <a:latin typeface="Cambria Math"/>
                        </a:rPr>
                        <m:t>𝑛</m:t>
                      </m:r>
                      <m:sSub>
                        <m:sSubPr>
                          <m:ctrlPr>
                            <a:rPr lang="pt-PT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sz="24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pt-PT" sz="240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33" y="3896079"/>
                <a:ext cx="8622707" cy="490840"/>
              </a:xfrm>
              <a:prstGeom prst="rect">
                <a:avLst/>
              </a:prstGeom>
              <a:blipFill rotWithShape="1">
                <a:blip r:embed="rId4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3855" y="5091183"/>
                <a:ext cx="8622707" cy="860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PT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pt-PT" sz="2400" i="1">
                            <a:latin typeface="Cambria Math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pt-PT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pt-PT" sz="2400" i="1">
                            <a:latin typeface="Cambria Math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pt-PT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pt-PT" sz="2400" i="1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pt-PT" sz="2400" i="1">
                        <a:latin typeface="Cambria Math"/>
                      </a:rPr>
                      <m:t>+</m:t>
                    </m:r>
                    <m:r>
                      <a:rPr lang="pt-PT" sz="2400" i="1"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pt-PT" sz="24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PT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pt-PT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pt-PT" sz="2400" i="1">
                            <a:latin typeface="Cambria Math"/>
                          </a:rPr>
                          <m:t>+</m:t>
                        </m:r>
                        <m:r>
                          <a:rPr lang="pt-PT" sz="2400" b="0" i="1" smtClean="0">
                            <a:latin typeface="Cambria Math"/>
                          </a:rPr>
                          <m:t>3.76</m:t>
                        </m:r>
                        <m:sSub>
                          <m:sSubPr>
                            <m:ctrlPr>
                              <a:rPr lang="pt-PT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pt-PT" sz="2400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pt-PT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pt-PT" sz="2400" i="1">
                        <a:latin typeface="Cambria Math"/>
                      </a:rPr>
                      <m:t>→</m:t>
                    </m:r>
                    <m:r>
                      <a:rPr lang="pt-PT" sz="2400" b="0" i="1" smtClean="0">
                        <a:latin typeface="Cambria Math"/>
                      </a:rPr>
                      <m:t>𝑎</m:t>
                    </m:r>
                    <m:r>
                      <a:rPr lang="pt-PT" sz="2400" i="1">
                        <a:latin typeface="Cambria Math"/>
                      </a:rPr>
                      <m:t>𝐶</m:t>
                    </m:r>
                    <m:sSub>
                      <m:sSubPr>
                        <m:ctrlPr>
                          <a:rPr lang="pt-PT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pt-PT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pt-PT" sz="2400" i="1">
                        <a:latin typeface="Cambria Math"/>
                      </a:rPr>
                      <m:t>+</m:t>
                    </m:r>
                    <m:r>
                      <a:rPr lang="pt-PT" sz="2400" b="0" i="1" smtClean="0">
                        <a:latin typeface="Cambria Math"/>
                      </a:rPr>
                      <m:t>𝑏𝐶𝑂</m:t>
                    </m:r>
                    <m:r>
                      <a:rPr lang="pt-PT" sz="2400" b="0" i="1" smtClean="0">
                        <a:latin typeface="Cambria Math"/>
                      </a:rPr>
                      <m:t>+</m:t>
                    </m:r>
                    <m:r>
                      <a:rPr lang="pt-PT" sz="2400" b="0" i="1" smtClean="0">
                        <a:latin typeface="Cambria Math"/>
                      </a:rPr>
                      <m:t>𝑐</m:t>
                    </m:r>
                    <m:sSub>
                      <m:sSubPr>
                        <m:ctrlPr>
                          <a:rPr lang="pt-PT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pt-PT" sz="24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pt-PT" sz="2400" i="1">
                        <a:latin typeface="Cambria Math"/>
                      </a:rPr>
                      <m:t>𝑂</m:t>
                    </m:r>
                    <m:r>
                      <a:rPr lang="pt-PT" sz="2400" i="1">
                        <a:latin typeface="Cambria Math"/>
                      </a:rPr>
                      <m:t>+</m:t>
                    </m:r>
                    <m:r>
                      <a:rPr lang="pt-PT" sz="2400" b="0" i="1" smtClean="0">
                        <a:latin typeface="Cambria Math"/>
                      </a:rPr>
                      <m:t>𝑑𝐻</m:t>
                    </m:r>
                    <m:r>
                      <a:rPr lang="pt-PT" sz="2400" b="0" i="1" baseline="-25000" smtClean="0">
                        <a:latin typeface="Cambria Math"/>
                      </a:rPr>
                      <m:t>2</m:t>
                    </m:r>
                    <m:r>
                      <a:rPr lang="pt-PT" sz="2400" b="0" i="1" smtClean="0">
                        <a:latin typeface="Cambria Math"/>
                      </a:rPr>
                      <m:t>+</m:t>
                    </m:r>
                    <m:r>
                      <a:rPr lang="pt-PT" sz="2400" b="0" i="1" smtClean="0">
                        <a:latin typeface="Cambria Math"/>
                      </a:rPr>
                      <m:t>𝑒𝐻</m:t>
                    </m:r>
                    <m:r>
                      <a:rPr lang="pt-PT" sz="2400" b="0" i="1" smtClean="0">
                        <a:latin typeface="Cambria Math"/>
                      </a:rPr>
                      <m:t>+                                                         </m:t>
                    </m:r>
                    <m:r>
                      <a:rPr lang="pt-PT" sz="2400" b="0" i="1" smtClean="0">
                        <a:latin typeface="Cambria Math"/>
                      </a:rPr>
                      <m:t>𝑓𝑂</m:t>
                    </m:r>
                    <m:r>
                      <a:rPr lang="pt-PT" sz="2400" b="0" i="1" baseline="-25000" smtClean="0">
                        <a:latin typeface="Cambria Math"/>
                      </a:rPr>
                      <m:t>2</m:t>
                    </m:r>
                    <m:r>
                      <a:rPr lang="pt-PT" sz="2400" b="0" i="1" smtClean="0">
                        <a:latin typeface="Cambria Math"/>
                      </a:rPr>
                      <m:t>+</m:t>
                    </m:r>
                    <m:r>
                      <a:rPr lang="pt-PT" sz="2400" b="0" i="1" smtClean="0">
                        <a:latin typeface="Cambria Math"/>
                      </a:rPr>
                      <m:t>𝑔𝑂</m:t>
                    </m:r>
                    <m:r>
                      <a:rPr lang="pt-PT" sz="2400" b="0" i="1" smtClean="0">
                        <a:latin typeface="Cambria Math"/>
                      </a:rPr>
                      <m:t>+</m:t>
                    </m:r>
                    <m:r>
                      <a:rPr lang="pt-PT" sz="2400" b="0" i="1" smtClean="0">
                        <a:latin typeface="Cambria Math"/>
                      </a:rPr>
                      <m:t>h</m:t>
                    </m:r>
                    <m:sSub>
                      <m:sSubPr>
                        <m:ctrlPr>
                          <a:rPr lang="pt-PT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pt-PT" sz="24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 smtClean="0"/>
                  <a:t>+</a:t>
                </a:r>
                <a:r>
                  <a:rPr lang="en-GB" sz="2400" i="1" dirty="0" smtClean="0"/>
                  <a:t>iN</a:t>
                </a:r>
                <a:endParaRPr lang="en-GB" sz="2400" i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55" y="5091183"/>
                <a:ext cx="8622707" cy="860172"/>
              </a:xfrm>
              <a:prstGeom prst="rect">
                <a:avLst/>
              </a:prstGeom>
              <a:blipFill rotWithShape="1">
                <a:blip r:embed="rId5"/>
                <a:stretch>
                  <a:fillRect l="-141" b="-15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2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7</a:t>
            </a:fld>
            <a:endParaRPr lang="en-US" smtClean="0"/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  <p:sp>
        <p:nvSpPr>
          <p:cNvPr id="20" name="AutoShape 2" descr="Resultado de imagem para idle speed bus rp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3697599" y="4248887"/>
            <a:ext cx="4018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1000 rpm= 1000 revolutions per minute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39062"/>
            <a:ext cx="18954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18" y="1264746"/>
            <a:ext cx="64960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3518" y="1387803"/>
            <a:ext cx="153585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 </a:t>
            </a:r>
            <a:r>
              <a:rPr lang="en-GB" dirty="0" smtClean="0"/>
              <a:t>80 </a:t>
            </a:r>
            <a:r>
              <a:rPr lang="en-GB" baseline="30000" dirty="0" smtClean="0">
                <a:sym typeface="Symbol"/>
              </a:rPr>
              <a:t></a:t>
            </a:r>
            <a:r>
              <a:rPr lang="en-GB" dirty="0" smtClean="0"/>
              <a:t>CA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981513" y="4424704"/>
            <a:ext cx="2866169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it-IT" dirty="0" smtClean="0"/>
              <a:t>1000</a:t>
            </a:r>
            <a:r>
              <a:rPr lang="it-IT" dirty="0"/>
              <a:t>*(</a:t>
            </a:r>
            <a:r>
              <a:rPr lang="it-IT" dirty="0" smtClean="0"/>
              <a:t>360</a:t>
            </a:r>
            <a:r>
              <a:rPr lang="it-IT" baseline="30000" dirty="0" smtClean="0">
                <a:sym typeface="Symbol"/>
              </a:rPr>
              <a:t></a:t>
            </a:r>
            <a:r>
              <a:rPr lang="it-IT" dirty="0" smtClean="0"/>
              <a:t>CA </a:t>
            </a:r>
            <a:r>
              <a:rPr lang="it-IT" dirty="0"/>
              <a:t>)= 60 </a:t>
            </a:r>
            <a:r>
              <a:rPr lang="it-IT" dirty="0" smtClean="0"/>
              <a:t>seconds</a:t>
            </a:r>
          </a:p>
          <a:p>
            <a:r>
              <a:rPr lang="it-IT" dirty="0" smtClean="0"/>
              <a:t>80</a:t>
            </a:r>
            <a:r>
              <a:rPr lang="it-IT" baseline="30000" dirty="0">
                <a:sym typeface="Symbol"/>
              </a:rPr>
              <a:t> </a:t>
            </a:r>
            <a:r>
              <a:rPr lang="it-IT" dirty="0"/>
              <a:t>CA </a:t>
            </a:r>
            <a:r>
              <a:rPr lang="it-IT" dirty="0" smtClean="0"/>
              <a:t>=</a:t>
            </a:r>
            <a:r>
              <a:rPr lang="it-IT" b="1" dirty="0" smtClean="0"/>
              <a:t>0.2 ms</a:t>
            </a:r>
            <a:endParaRPr lang="it-IT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5575" y="5910865"/>
            <a:ext cx="401820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More rpm, less combustion time!!!</a:t>
            </a:r>
          </a:p>
        </p:txBody>
      </p:sp>
    </p:spTree>
    <p:extLst>
      <p:ext uri="{BB962C8B-B14F-4D97-AF65-F5344CB8AC3E}">
        <p14:creationId xmlns:p14="http://schemas.microsoft.com/office/powerpoint/2010/main" val="30973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17F52-B406-704B-A1C1-ADE91C0611C0}" type="slidenum">
              <a:rPr lang="en-US" smtClean="0"/>
              <a:t>8</a:t>
            </a:fld>
            <a:endParaRPr lang="en-US" smtClean="0"/>
          </a:p>
          <a:p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56" y="1160776"/>
            <a:ext cx="3810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3814" y="5671468"/>
                <a:ext cx="888642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 smtClean="0">
                    <a:sym typeface="Symbol"/>
                  </a:rPr>
                  <a:t>=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pt-PT" sz="2800" b="0" i="1" smtClean="0">
                            <a:latin typeface="Cambria Math"/>
                            <a:sym typeface="Symbol"/>
                          </a:rPr>
                          <m:t>1</m:t>
                        </m:r>
                      </m:num>
                      <m:den>
                        <m:r>
                          <a:rPr lang="en-GB" sz="2800" i="1" smtClean="0">
                            <a:latin typeface="Cambria Math"/>
                            <a:sym typeface="Symbol"/>
                          </a:rPr>
                          <m:t></m:t>
                        </m:r>
                      </m:den>
                    </m:f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814" y="5671468"/>
                <a:ext cx="888642" cy="700705"/>
              </a:xfrm>
              <a:prstGeom prst="rect">
                <a:avLst/>
              </a:prstGeom>
              <a:blipFill rotWithShape="1">
                <a:blip r:embed="rId4"/>
                <a:stretch>
                  <a:fillRect l="-14483" b="-121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Resultado de imagem para gasoline en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17" y="1910254"/>
            <a:ext cx="35242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50878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9AE6F5B-3E1D-4466-A671-003C2C920BAA}" type="slidenum">
              <a:rPr lang="en-US" altLang="pt-PT" sz="1400" smtClean="0"/>
              <a:pPr eaLnBrk="1" hangingPunct="1"/>
              <a:t>9</a:t>
            </a:fld>
            <a:endParaRPr lang="en-US" altLang="pt-PT" sz="1400" smtClean="0"/>
          </a:p>
        </p:txBody>
      </p:sp>
      <p:pic>
        <p:nvPicPr>
          <p:cNvPr id="10242" name="Picture 2" descr="no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r="13819"/>
          <a:stretch/>
        </p:blipFill>
        <p:spPr bwMode="auto">
          <a:xfrm>
            <a:off x="135228" y="1814215"/>
            <a:ext cx="3876542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m para coal-fired power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04" y="1747999"/>
            <a:ext cx="4887532" cy="303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0462" y="5344732"/>
            <a:ext cx="1345842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p</a:t>
            </a:r>
            <a:r>
              <a:rPr lang="en-GB" sz="2000" dirty="0" smtClean="0"/>
              <a:t>pm </a:t>
            </a:r>
            <a:r>
              <a:rPr lang="en-GB" sz="2000" dirty="0" smtClean="0">
                <a:sym typeface="Wingdings" panose="05000000000000000000" pitchFamily="2" charset="2"/>
              </a:rPr>
              <a:t> !!!! 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1719330" y="397016"/>
            <a:ext cx="3799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Emissions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664662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52571</TotalTime>
  <Words>1712</Words>
  <Application>Microsoft Office PowerPoint</Application>
  <PresentationFormat>On-screen Show (4:3)</PresentationFormat>
  <Paragraphs>484</Paragraphs>
  <Slides>59</Slides>
  <Notes>53</Notes>
  <HiddenSlides>1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_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 _</dc:creator>
  <cp:lastModifiedBy>Carla Silva</cp:lastModifiedBy>
  <cp:revision>712</cp:revision>
  <cp:lastPrinted>2018-05-08T19:27:22Z</cp:lastPrinted>
  <dcterms:created xsi:type="dcterms:W3CDTF">2015-01-29T11:32:11Z</dcterms:created>
  <dcterms:modified xsi:type="dcterms:W3CDTF">2019-04-30T13:10:49Z</dcterms:modified>
</cp:coreProperties>
</file>